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206" r:id="rId1"/>
  </p:sldMasterIdLst>
  <p:notesMasterIdLst>
    <p:notesMasterId r:id="rId21"/>
  </p:notesMasterIdLst>
  <p:handoutMasterIdLst>
    <p:handoutMasterId r:id="rId22"/>
  </p:handoutMasterIdLst>
  <p:sldIdLst>
    <p:sldId id="335" r:id="rId2"/>
    <p:sldId id="345" r:id="rId3"/>
    <p:sldId id="349" r:id="rId4"/>
    <p:sldId id="350" r:id="rId5"/>
    <p:sldId id="337" r:id="rId6"/>
    <p:sldId id="353" r:id="rId7"/>
    <p:sldId id="354" r:id="rId8"/>
    <p:sldId id="338" r:id="rId9"/>
    <p:sldId id="336" r:id="rId10"/>
    <p:sldId id="339" r:id="rId11"/>
    <p:sldId id="273" r:id="rId12"/>
    <p:sldId id="355" r:id="rId13"/>
    <p:sldId id="356" r:id="rId14"/>
    <p:sldId id="357" r:id="rId15"/>
    <p:sldId id="358" r:id="rId16"/>
    <p:sldId id="360" r:id="rId17"/>
    <p:sldId id="340" r:id="rId18"/>
    <p:sldId id="341" r:id="rId19"/>
    <p:sldId id="351" r:id="rId20"/>
  </p:sldIdLst>
  <p:sldSz cx="9144000" cy="6858000" type="screen4x3"/>
  <p:notesSz cx="7315200" cy="96012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673" autoAdjust="0"/>
    <p:restoredTop sz="94660"/>
  </p:normalViewPr>
  <p:slideViewPr>
    <p:cSldViewPr>
      <p:cViewPr varScale="1">
        <p:scale>
          <a:sx n="85" d="100"/>
          <a:sy n="85" d="100"/>
        </p:scale>
        <p:origin x="1699" y="5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1965E49-9504-D1B5-907E-F0131459EEBF}"/>
              </a:ext>
            </a:extLst>
          </p:cNvPr>
          <p:cNvSpPr>
            <a:spLocks noGrp="1"/>
          </p:cNvSpPr>
          <p:nvPr>
            <p:ph type="hdr" sz="quarter"/>
          </p:nvPr>
        </p:nvSpPr>
        <p:spPr>
          <a:xfrm>
            <a:off x="0" y="0"/>
            <a:ext cx="3170238" cy="481013"/>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IN"/>
          </a:p>
        </p:txBody>
      </p:sp>
      <p:sp>
        <p:nvSpPr>
          <p:cNvPr id="3" name="Date Placeholder 2">
            <a:extLst>
              <a:ext uri="{FF2B5EF4-FFF2-40B4-BE49-F238E27FC236}">
                <a16:creationId xmlns:a16="http://schemas.microsoft.com/office/drawing/2014/main" id="{9E8ECBAF-2A61-9D47-E6EB-752E059FB52E}"/>
              </a:ext>
            </a:extLst>
          </p:cNvPr>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12CFA605-1CD3-4C78-896B-08BEF8CD4A73}" type="datetimeFigureOut">
              <a:rPr lang="en-IN"/>
              <a:pPr>
                <a:defRPr/>
              </a:pPr>
              <a:t>13-05-2023</a:t>
            </a:fld>
            <a:endParaRPr lang="en-IN"/>
          </a:p>
        </p:txBody>
      </p:sp>
      <p:sp>
        <p:nvSpPr>
          <p:cNvPr id="4" name="Footer Placeholder 3">
            <a:extLst>
              <a:ext uri="{FF2B5EF4-FFF2-40B4-BE49-F238E27FC236}">
                <a16:creationId xmlns:a16="http://schemas.microsoft.com/office/drawing/2014/main" id="{D9F2FD88-1B5F-3E1A-83C1-75510E69C3EF}"/>
              </a:ext>
            </a:extLst>
          </p:cNvPr>
          <p:cNvSpPr>
            <a:spLocks noGrp="1"/>
          </p:cNvSpPr>
          <p:nvPr>
            <p:ph type="ftr" sz="quarter" idx="2"/>
          </p:nvPr>
        </p:nvSpPr>
        <p:spPr>
          <a:xfrm>
            <a:off x="0" y="9120188"/>
            <a:ext cx="3170238" cy="481012"/>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IN"/>
          </a:p>
        </p:txBody>
      </p:sp>
      <p:sp>
        <p:nvSpPr>
          <p:cNvPr id="5" name="Slide Number Placeholder 4">
            <a:extLst>
              <a:ext uri="{FF2B5EF4-FFF2-40B4-BE49-F238E27FC236}">
                <a16:creationId xmlns:a16="http://schemas.microsoft.com/office/drawing/2014/main" id="{488C2BB1-75F7-7401-E33F-0E55EB62923B}"/>
              </a:ext>
            </a:extLst>
          </p:cNvPr>
          <p:cNvSpPr>
            <a:spLocks noGrp="1"/>
          </p:cNvSpPr>
          <p:nvPr>
            <p:ph type="sldNum" sz="quarter" idx="3"/>
          </p:nvPr>
        </p:nvSpPr>
        <p:spPr>
          <a:xfrm>
            <a:off x="4143375" y="9120188"/>
            <a:ext cx="3170238" cy="481012"/>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1851FA90-7BBA-45A1-99A8-554CD759728E}" type="slidenum">
              <a:rPr lang="en-IN" altLang="en-US"/>
              <a:pPr/>
              <a:t>‹#›</a:t>
            </a:fld>
            <a:endParaRPr lang="en-I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5B41DCC-352F-7809-CCFD-F14CBA918591}"/>
              </a:ext>
            </a:extLst>
          </p:cNvPr>
          <p:cNvSpPr>
            <a:spLocks noGrp="1"/>
          </p:cNvSpPr>
          <p:nvPr>
            <p:ph type="hdr" sz="quarter"/>
          </p:nvPr>
        </p:nvSpPr>
        <p:spPr>
          <a:xfrm>
            <a:off x="0" y="0"/>
            <a:ext cx="3170238" cy="479425"/>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Arial" charset="0"/>
              </a:defRPr>
            </a:lvl1pPr>
          </a:lstStyle>
          <a:p>
            <a:pPr>
              <a:defRPr/>
            </a:pPr>
            <a:endParaRPr lang="en-US"/>
          </a:p>
        </p:txBody>
      </p:sp>
      <p:sp>
        <p:nvSpPr>
          <p:cNvPr id="3" name="Date Placeholder 2">
            <a:extLst>
              <a:ext uri="{FF2B5EF4-FFF2-40B4-BE49-F238E27FC236}">
                <a16:creationId xmlns:a16="http://schemas.microsoft.com/office/drawing/2014/main" id="{90FD632B-7C00-C336-E5D9-A055FDE9AAB9}"/>
              </a:ext>
            </a:extLst>
          </p:cNvPr>
          <p:cNvSpPr>
            <a:spLocks noGrp="1"/>
          </p:cNvSpPr>
          <p:nvPr>
            <p:ph type="dt" idx="1"/>
          </p:nvPr>
        </p:nvSpPr>
        <p:spPr>
          <a:xfrm>
            <a:off x="4143375" y="0"/>
            <a:ext cx="3170238" cy="479425"/>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Arial" charset="0"/>
              </a:defRPr>
            </a:lvl1pPr>
          </a:lstStyle>
          <a:p>
            <a:pPr>
              <a:defRPr/>
            </a:pPr>
            <a:fld id="{7BACDC13-41A5-4CC4-93A9-CE3620CEB7A8}" type="datetimeFigureOut">
              <a:rPr lang="en-US"/>
              <a:pPr>
                <a:defRPr/>
              </a:pPr>
              <a:t>5/13/2023</a:t>
            </a:fld>
            <a:endParaRPr lang="en-US"/>
          </a:p>
        </p:txBody>
      </p:sp>
      <p:sp>
        <p:nvSpPr>
          <p:cNvPr id="4" name="Slide Image Placeholder 3">
            <a:extLst>
              <a:ext uri="{FF2B5EF4-FFF2-40B4-BE49-F238E27FC236}">
                <a16:creationId xmlns:a16="http://schemas.microsoft.com/office/drawing/2014/main" id="{F1A81BB2-26D2-977C-BCBD-8D5212DA69BB}"/>
              </a:ext>
            </a:extLst>
          </p:cNvPr>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C28849D6-DF25-B74B-E511-794B088A9959}"/>
              </a:ext>
            </a:extLst>
          </p:cNvPr>
          <p:cNvSpPr>
            <a:spLocks noGrp="1"/>
          </p:cNvSpPr>
          <p:nvPr>
            <p:ph type="body" sz="quarter" idx="3"/>
          </p:nvPr>
        </p:nvSpPr>
        <p:spPr>
          <a:xfrm>
            <a:off x="731838" y="4560888"/>
            <a:ext cx="5851525" cy="4319587"/>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9E2FC16E-5869-CA26-EB64-075AE6193E7F}"/>
              </a:ext>
            </a:extLst>
          </p:cNvPr>
          <p:cNvSpPr>
            <a:spLocks noGrp="1"/>
          </p:cNvSpPr>
          <p:nvPr>
            <p:ph type="ftr" sz="quarter" idx="4"/>
          </p:nvPr>
        </p:nvSpPr>
        <p:spPr>
          <a:xfrm>
            <a:off x="0" y="9120188"/>
            <a:ext cx="3170238" cy="479425"/>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Arial" charset="0"/>
              </a:defRPr>
            </a:lvl1pPr>
          </a:lstStyle>
          <a:p>
            <a:pPr>
              <a:defRPr/>
            </a:pPr>
            <a:endParaRPr lang="en-US"/>
          </a:p>
        </p:txBody>
      </p:sp>
      <p:sp>
        <p:nvSpPr>
          <p:cNvPr id="7" name="Slide Number Placeholder 6">
            <a:extLst>
              <a:ext uri="{FF2B5EF4-FFF2-40B4-BE49-F238E27FC236}">
                <a16:creationId xmlns:a16="http://schemas.microsoft.com/office/drawing/2014/main" id="{09C63DF5-175C-85C3-18B4-8A0F49D49C95}"/>
              </a:ext>
            </a:extLst>
          </p:cNvPr>
          <p:cNvSpPr>
            <a:spLocks noGrp="1"/>
          </p:cNvSpPr>
          <p:nvPr>
            <p:ph type="sldNum" sz="quarter" idx="5"/>
          </p:nvPr>
        </p:nvSpPr>
        <p:spPr>
          <a:xfrm>
            <a:off x="4143375" y="9120188"/>
            <a:ext cx="3170238" cy="479425"/>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8F6A354F-4066-4F12-BB96-46DEBB529856}"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6144DED-E418-65BD-B6F7-8284B1F65940}"/>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132F0166-D303-862C-1C47-150A06D1B8EC}"/>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EE2458C8-F558-6182-1029-A3BEC9223991}"/>
              </a:ext>
            </a:extLst>
          </p:cNvPr>
          <p:cNvSpPr>
            <a:spLocks noGrp="1"/>
          </p:cNvSpPr>
          <p:nvPr>
            <p:ph type="sldNum" sz="quarter" idx="12"/>
          </p:nvPr>
        </p:nvSpPr>
        <p:spPr/>
        <p:txBody>
          <a:bodyPr/>
          <a:lstStyle>
            <a:lvl1pPr>
              <a:defRPr/>
            </a:lvl1pPr>
          </a:lstStyle>
          <a:p>
            <a:fld id="{7F152F2A-3169-4790-9C21-94A8493C6D59}" type="slidenum">
              <a:rPr lang="en-US" altLang="en-US"/>
              <a:pPr/>
              <a:t>‹#›</a:t>
            </a:fld>
            <a:endParaRPr lang="en-US" altLang="en-US"/>
          </a:p>
        </p:txBody>
      </p:sp>
    </p:spTree>
    <p:extLst>
      <p:ext uri="{BB962C8B-B14F-4D97-AF65-F5344CB8AC3E}">
        <p14:creationId xmlns:p14="http://schemas.microsoft.com/office/powerpoint/2010/main" val="2226394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A167CE-9B51-950B-274A-757AFCD6B9EB}"/>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84270E88-D8F8-16FF-538E-EF21DB3D3253}"/>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9DF54046-7B00-C608-2AF8-C9CE9BEE4BC4}"/>
              </a:ext>
            </a:extLst>
          </p:cNvPr>
          <p:cNvSpPr>
            <a:spLocks noGrp="1"/>
          </p:cNvSpPr>
          <p:nvPr>
            <p:ph type="sldNum" sz="quarter" idx="12"/>
          </p:nvPr>
        </p:nvSpPr>
        <p:spPr/>
        <p:txBody>
          <a:bodyPr/>
          <a:lstStyle>
            <a:lvl1pPr>
              <a:defRPr/>
            </a:lvl1pPr>
          </a:lstStyle>
          <a:p>
            <a:fld id="{09399C60-A3BF-4D47-AEF8-1ACB0F399047}" type="slidenum">
              <a:rPr lang="en-US" altLang="en-US"/>
              <a:pPr/>
              <a:t>‹#›</a:t>
            </a:fld>
            <a:endParaRPr lang="en-US" altLang="en-US"/>
          </a:p>
        </p:txBody>
      </p:sp>
    </p:spTree>
    <p:extLst>
      <p:ext uri="{BB962C8B-B14F-4D97-AF65-F5344CB8AC3E}">
        <p14:creationId xmlns:p14="http://schemas.microsoft.com/office/powerpoint/2010/main" val="2809853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1405B3-BBC6-06B6-CC57-716D50BB56C4}"/>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7D40E5B6-6FFE-8638-2340-1672CDCA156A}"/>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00E73481-F4C4-EACC-1EBE-7B001EB5A7BA}"/>
              </a:ext>
            </a:extLst>
          </p:cNvPr>
          <p:cNvSpPr>
            <a:spLocks noGrp="1"/>
          </p:cNvSpPr>
          <p:nvPr>
            <p:ph type="sldNum" sz="quarter" idx="12"/>
          </p:nvPr>
        </p:nvSpPr>
        <p:spPr/>
        <p:txBody>
          <a:bodyPr/>
          <a:lstStyle>
            <a:lvl1pPr>
              <a:defRPr/>
            </a:lvl1pPr>
          </a:lstStyle>
          <a:p>
            <a:fld id="{2622AE11-EF31-47C9-93F7-535AE2BFCD69}" type="slidenum">
              <a:rPr lang="en-US" altLang="en-US"/>
              <a:pPr/>
              <a:t>‹#›</a:t>
            </a:fld>
            <a:endParaRPr lang="en-US" altLang="en-US"/>
          </a:p>
        </p:txBody>
      </p:sp>
    </p:spTree>
    <p:extLst>
      <p:ext uri="{BB962C8B-B14F-4D97-AF65-F5344CB8AC3E}">
        <p14:creationId xmlns:p14="http://schemas.microsoft.com/office/powerpoint/2010/main" val="2596574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F36097A-CB85-4D55-558A-80DCA155D394}"/>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34B00EC7-DB5E-449D-0471-17C4C7C19D0C}"/>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E95E8697-A91A-F9CE-0E9A-A7273632FD41}"/>
              </a:ext>
            </a:extLst>
          </p:cNvPr>
          <p:cNvSpPr>
            <a:spLocks noGrp="1"/>
          </p:cNvSpPr>
          <p:nvPr>
            <p:ph type="sldNum" sz="quarter" idx="12"/>
          </p:nvPr>
        </p:nvSpPr>
        <p:spPr/>
        <p:txBody>
          <a:bodyPr/>
          <a:lstStyle>
            <a:lvl1pPr>
              <a:defRPr/>
            </a:lvl1pPr>
          </a:lstStyle>
          <a:p>
            <a:fld id="{9D73CAE4-B13A-4AC7-ABCD-5EDF85FE4EA2}" type="slidenum">
              <a:rPr lang="en-US" altLang="en-US"/>
              <a:pPr/>
              <a:t>‹#›</a:t>
            </a:fld>
            <a:endParaRPr lang="en-US" altLang="en-US"/>
          </a:p>
        </p:txBody>
      </p:sp>
    </p:spTree>
    <p:extLst>
      <p:ext uri="{BB962C8B-B14F-4D97-AF65-F5344CB8AC3E}">
        <p14:creationId xmlns:p14="http://schemas.microsoft.com/office/powerpoint/2010/main" val="505530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F31A344-D29A-94DA-E483-02803288B477}"/>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2D976310-2949-22FB-D5C4-B5FC6106D26D}"/>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CF2C2BC7-68D5-8C89-E83A-43B1F3B80857}"/>
              </a:ext>
            </a:extLst>
          </p:cNvPr>
          <p:cNvSpPr>
            <a:spLocks noGrp="1"/>
          </p:cNvSpPr>
          <p:nvPr>
            <p:ph type="sldNum" sz="quarter" idx="12"/>
          </p:nvPr>
        </p:nvSpPr>
        <p:spPr/>
        <p:txBody>
          <a:bodyPr/>
          <a:lstStyle>
            <a:lvl1pPr>
              <a:defRPr/>
            </a:lvl1pPr>
          </a:lstStyle>
          <a:p>
            <a:fld id="{5C908DE3-F629-4FFB-AA9D-8A2CE515A849}" type="slidenum">
              <a:rPr lang="en-US" altLang="en-US"/>
              <a:pPr/>
              <a:t>‹#›</a:t>
            </a:fld>
            <a:endParaRPr lang="en-US" altLang="en-US"/>
          </a:p>
        </p:txBody>
      </p:sp>
    </p:spTree>
    <p:extLst>
      <p:ext uri="{BB962C8B-B14F-4D97-AF65-F5344CB8AC3E}">
        <p14:creationId xmlns:p14="http://schemas.microsoft.com/office/powerpoint/2010/main" val="2502918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3">
            <a:extLst>
              <a:ext uri="{FF2B5EF4-FFF2-40B4-BE49-F238E27FC236}">
                <a16:creationId xmlns:a16="http://schemas.microsoft.com/office/drawing/2014/main" id="{9CD8CA5D-EA58-07B0-5122-C889EFFCA967}"/>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A4069130-EEF2-5DDA-4828-0F67D60B551D}"/>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7" name="Slide Number Placeholder 5">
            <a:extLst>
              <a:ext uri="{FF2B5EF4-FFF2-40B4-BE49-F238E27FC236}">
                <a16:creationId xmlns:a16="http://schemas.microsoft.com/office/drawing/2014/main" id="{6BD87551-578F-2D63-3DA9-91625304C841}"/>
              </a:ext>
            </a:extLst>
          </p:cNvPr>
          <p:cNvSpPr>
            <a:spLocks noGrp="1"/>
          </p:cNvSpPr>
          <p:nvPr>
            <p:ph type="sldNum" sz="quarter" idx="12"/>
          </p:nvPr>
        </p:nvSpPr>
        <p:spPr/>
        <p:txBody>
          <a:bodyPr/>
          <a:lstStyle>
            <a:lvl1pPr>
              <a:defRPr/>
            </a:lvl1pPr>
          </a:lstStyle>
          <a:p>
            <a:fld id="{77344E5A-73B4-4FD2-87E4-B633D8DBC72C}" type="slidenum">
              <a:rPr lang="en-US" altLang="en-US"/>
              <a:pPr/>
              <a:t>‹#›</a:t>
            </a:fld>
            <a:endParaRPr lang="en-US" altLang="en-US"/>
          </a:p>
        </p:txBody>
      </p:sp>
    </p:spTree>
    <p:extLst>
      <p:ext uri="{BB962C8B-B14F-4D97-AF65-F5344CB8AC3E}">
        <p14:creationId xmlns:p14="http://schemas.microsoft.com/office/powerpoint/2010/main" val="2485244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3">
            <a:extLst>
              <a:ext uri="{FF2B5EF4-FFF2-40B4-BE49-F238E27FC236}">
                <a16:creationId xmlns:a16="http://schemas.microsoft.com/office/drawing/2014/main" id="{97AD522F-8E27-A347-ED03-2D5DB6579247}"/>
              </a:ext>
            </a:extLst>
          </p:cNvPr>
          <p:cNvSpPr>
            <a:spLocks noGrp="1"/>
          </p:cNvSpPr>
          <p:nvPr>
            <p:ph type="dt" sz="half" idx="10"/>
          </p:nvPr>
        </p:nvSpPr>
        <p:spPr/>
        <p:txBody>
          <a:bodyPr/>
          <a:lstStyle>
            <a:lvl1pPr>
              <a:defRPr/>
            </a:lvl1pPr>
          </a:lstStyle>
          <a:p>
            <a:pPr>
              <a:defRPr/>
            </a:pPr>
            <a:endParaRPr lang="en-US"/>
          </a:p>
        </p:txBody>
      </p:sp>
      <p:sp>
        <p:nvSpPr>
          <p:cNvPr id="8" name="Footer Placeholder 4">
            <a:extLst>
              <a:ext uri="{FF2B5EF4-FFF2-40B4-BE49-F238E27FC236}">
                <a16:creationId xmlns:a16="http://schemas.microsoft.com/office/drawing/2014/main" id="{3BDAB870-F498-3D66-14EA-BE78B3DC1EDA}"/>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9" name="Slide Number Placeholder 5">
            <a:extLst>
              <a:ext uri="{FF2B5EF4-FFF2-40B4-BE49-F238E27FC236}">
                <a16:creationId xmlns:a16="http://schemas.microsoft.com/office/drawing/2014/main" id="{645D6DE2-21C8-1AED-ABA1-931981B7328D}"/>
              </a:ext>
            </a:extLst>
          </p:cNvPr>
          <p:cNvSpPr>
            <a:spLocks noGrp="1"/>
          </p:cNvSpPr>
          <p:nvPr>
            <p:ph type="sldNum" sz="quarter" idx="12"/>
          </p:nvPr>
        </p:nvSpPr>
        <p:spPr/>
        <p:txBody>
          <a:bodyPr/>
          <a:lstStyle>
            <a:lvl1pPr>
              <a:defRPr/>
            </a:lvl1pPr>
          </a:lstStyle>
          <a:p>
            <a:fld id="{F1EB93F2-5B6C-4321-AE78-82A282D7F213}" type="slidenum">
              <a:rPr lang="en-US" altLang="en-US"/>
              <a:pPr/>
              <a:t>‹#›</a:t>
            </a:fld>
            <a:endParaRPr lang="en-US" altLang="en-US"/>
          </a:p>
        </p:txBody>
      </p:sp>
    </p:spTree>
    <p:extLst>
      <p:ext uri="{BB962C8B-B14F-4D97-AF65-F5344CB8AC3E}">
        <p14:creationId xmlns:p14="http://schemas.microsoft.com/office/powerpoint/2010/main" val="159279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3">
            <a:extLst>
              <a:ext uri="{FF2B5EF4-FFF2-40B4-BE49-F238E27FC236}">
                <a16:creationId xmlns:a16="http://schemas.microsoft.com/office/drawing/2014/main" id="{A47BB865-D212-7E85-5249-E44225A9C684}"/>
              </a:ext>
            </a:extLst>
          </p:cNvPr>
          <p:cNvSpPr>
            <a:spLocks noGrp="1"/>
          </p:cNvSpPr>
          <p:nvPr>
            <p:ph type="dt" sz="half" idx="10"/>
          </p:nvPr>
        </p:nvSpPr>
        <p:spPr/>
        <p:txBody>
          <a:bodyPr/>
          <a:lstStyle>
            <a:lvl1pPr>
              <a:defRPr/>
            </a:lvl1pPr>
          </a:lstStyle>
          <a:p>
            <a:pPr>
              <a:defRPr/>
            </a:pPr>
            <a:endParaRPr lang="en-US"/>
          </a:p>
        </p:txBody>
      </p:sp>
      <p:sp>
        <p:nvSpPr>
          <p:cNvPr id="4" name="Footer Placeholder 4">
            <a:extLst>
              <a:ext uri="{FF2B5EF4-FFF2-40B4-BE49-F238E27FC236}">
                <a16:creationId xmlns:a16="http://schemas.microsoft.com/office/drawing/2014/main" id="{B018684E-A97C-4637-62DE-829C2DDAA106}"/>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5" name="Slide Number Placeholder 5">
            <a:extLst>
              <a:ext uri="{FF2B5EF4-FFF2-40B4-BE49-F238E27FC236}">
                <a16:creationId xmlns:a16="http://schemas.microsoft.com/office/drawing/2014/main" id="{AC2A94CA-41EF-A02D-A55D-FA64954EAD88}"/>
              </a:ext>
            </a:extLst>
          </p:cNvPr>
          <p:cNvSpPr>
            <a:spLocks noGrp="1"/>
          </p:cNvSpPr>
          <p:nvPr>
            <p:ph type="sldNum" sz="quarter" idx="12"/>
          </p:nvPr>
        </p:nvSpPr>
        <p:spPr/>
        <p:txBody>
          <a:bodyPr/>
          <a:lstStyle>
            <a:lvl1pPr>
              <a:defRPr/>
            </a:lvl1pPr>
          </a:lstStyle>
          <a:p>
            <a:fld id="{675988CF-5D30-4D00-93A8-659B07C9834F}" type="slidenum">
              <a:rPr lang="en-US" altLang="en-US"/>
              <a:pPr/>
              <a:t>‹#›</a:t>
            </a:fld>
            <a:endParaRPr lang="en-US" altLang="en-US"/>
          </a:p>
        </p:txBody>
      </p:sp>
    </p:spTree>
    <p:extLst>
      <p:ext uri="{BB962C8B-B14F-4D97-AF65-F5344CB8AC3E}">
        <p14:creationId xmlns:p14="http://schemas.microsoft.com/office/powerpoint/2010/main" val="3798216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960243A7-75F0-3107-8D3C-3B186210903A}"/>
              </a:ext>
            </a:extLst>
          </p:cNvPr>
          <p:cNvSpPr>
            <a:spLocks noGrp="1"/>
          </p:cNvSpPr>
          <p:nvPr>
            <p:ph type="dt" sz="half" idx="10"/>
          </p:nvPr>
        </p:nvSpPr>
        <p:spPr/>
        <p:txBody>
          <a:bodyPr/>
          <a:lstStyle>
            <a:lvl1pPr>
              <a:defRPr/>
            </a:lvl1pPr>
          </a:lstStyle>
          <a:p>
            <a:pPr>
              <a:defRPr/>
            </a:pPr>
            <a:endParaRPr lang="en-US"/>
          </a:p>
        </p:txBody>
      </p:sp>
      <p:sp>
        <p:nvSpPr>
          <p:cNvPr id="3" name="Footer Placeholder 4">
            <a:extLst>
              <a:ext uri="{FF2B5EF4-FFF2-40B4-BE49-F238E27FC236}">
                <a16:creationId xmlns:a16="http://schemas.microsoft.com/office/drawing/2014/main" id="{0A523DE1-3358-595E-4A3C-63B619C0DD29}"/>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4" name="Slide Number Placeholder 5">
            <a:extLst>
              <a:ext uri="{FF2B5EF4-FFF2-40B4-BE49-F238E27FC236}">
                <a16:creationId xmlns:a16="http://schemas.microsoft.com/office/drawing/2014/main" id="{E03237FE-815A-1E09-7261-F164720AAAB7}"/>
              </a:ext>
            </a:extLst>
          </p:cNvPr>
          <p:cNvSpPr>
            <a:spLocks noGrp="1"/>
          </p:cNvSpPr>
          <p:nvPr>
            <p:ph type="sldNum" sz="quarter" idx="12"/>
          </p:nvPr>
        </p:nvSpPr>
        <p:spPr/>
        <p:txBody>
          <a:bodyPr/>
          <a:lstStyle>
            <a:lvl1pPr>
              <a:defRPr/>
            </a:lvl1pPr>
          </a:lstStyle>
          <a:p>
            <a:fld id="{185413E7-BE16-46B7-8E6A-6BE9CD646E83}" type="slidenum">
              <a:rPr lang="en-US" altLang="en-US"/>
              <a:pPr/>
              <a:t>‹#›</a:t>
            </a:fld>
            <a:endParaRPr lang="en-US" altLang="en-US"/>
          </a:p>
        </p:txBody>
      </p:sp>
    </p:spTree>
    <p:extLst>
      <p:ext uri="{BB962C8B-B14F-4D97-AF65-F5344CB8AC3E}">
        <p14:creationId xmlns:p14="http://schemas.microsoft.com/office/powerpoint/2010/main" val="4158662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3">
            <a:extLst>
              <a:ext uri="{FF2B5EF4-FFF2-40B4-BE49-F238E27FC236}">
                <a16:creationId xmlns:a16="http://schemas.microsoft.com/office/drawing/2014/main" id="{F8469570-A19B-9223-510A-EEBC77508A8D}"/>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3C6E7D4F-9D80-4EBB-1D4D-32D045CFB89F}"/>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7" name="Slide Number Placeholder 5">
            <a:extLst>
              <a:ext uri="{FF2B5EF4-FFF2-40B4-BE49-F238E27FC236}">
                <a16:creationId xmlns:a16="http://schemas.microsoft.com/office/drawing/2014/main" id="{03424799-C1CA-F046-3A3D-F7C3ED962F6D}"/>
              </a:ext>
            </a:extLst>
          </p:cNvPr>
          <p:cNvSpPr>
            <a:spLocks noGrp="1"/>
          </p:cNvSpPr>
          <p:nvPr>
            <p:ph type="sldNum" sz="quarter" idx="12"/>
          </p:nvPr>
        </p:nvSpPr>
        <p:spPr/>
        <p:txBody>
          <a:bodyPr/>
          <a:lstStyle>
            <a:lvl1pPr>
              <a:defRPr/>
            </a:lvl1pPr>
          </a:lstStyle>
          <a:p>
            <a:fld id="{7120EF40-7C6F-41D5-9261-F407CF7E7AA7}" type="slidenum">
              <a:rPr lang="en-US" altLang="en-US"/>
              <a:pPr/>
              <a:t>‹#›</a:t>
            </a:fld>
            <a:endParaRPr lang="en-US" altLang="en-US"/>
          </a:p>
        </p:txBody>
      </p:sp>
    </p:spTree>
    <p:extLst>
      <p:ext uri="{BB962C8B-B14F-4D97-AF65-F5344CB8AC3E}">
        <p14:creationId xmlns:p14="http://schemas.microsoft.com/office/powerpoint/2010/main" val="2545434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p:cNvSpPr>
            <a:spLocks noGrp="1"/>
          </p:cNvSpPr>
          <p:nvPr>
            <p:ph type="pic" idx="1"/>
          </p:nvPr>
        </p:nvSpPr>
        <p:spPr>
          <a:xfrm>
            <a:off x="3887391" y="987426"/>
            <a:ext cx="4629150" cy="4873625"/>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IN" noProof="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3">
            <a:extLst>
              <a:ext uri="{FF2B5EF4-FFF2-40B4-BE49-F238E27FC236}">
                <a16:creationId xmlns:a16="http://schemas.microsoft.com/office/drawing/2014/main" id="{B9B65E3A-A942-A246-C148-A75CA5370FD9}"/>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17405D5-784F-B615-92A0-877E32E4B245}"/>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7" name="Slide Number Placeholder 5">
            <a:extLst>
              <a:ext uri="{FF2B5EF4-FFF2-40B4-BE49-F238E27FC236}">
                <a16:creationId xmlns:a16="http://schemas.microsoft.com/office/drawing/2014/main" id="{548199D0-5F27-61F2-C5CD-8C89F10605BC}"/>
              </a:ext>
            </a:extLst>
          </p:cNvPr>
          <p:cNvSpPr>
            <a:spLocks noGrp="1"/>
          </p:cNvSpPr>
          <p:nvPr>
            <p:ph type="sldNum" sz="quarter" idx="12"/>
          </p:nvPr>
        </p:nvSpPr>
        <p:spPr/>
        <p:txBody>
          <a:bodyPr/>
          <a:lstStyle>
            <a:lvl1pPr>
              <a:defRPr/>
            </a:lvl1pPr>
          </a:lstStyle>
          <a:p>
            <a:fld id="{A62FD86B-2F01-41CB-9729-C0DEF4996AAE}" type="slidenum">
              <a:rPr lang="en-US" altLang="en-US"/>
              <a:pPr/>
              <a:t>‹#›</a:t>
            </a:fld>
            <a:endParaRPr lang="en-US" altLang="en-US"/>
          </a:p>
        </p:txBody>
      </p:sp>
    </p:spTree>
    <p:extLst>
      <p:ext uri="{BB962C8B-B14F-4D97-AF65-F5344CB8AC3E}">
        <p14:creationId xmlns:p14="http://schemas.microsoft.com/office/powerpoint/2010/main" val="2830245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4505A8EF-A152-DE03-32EF-F99B6A447D15}"/>
              </a:ext>
            </a:extLst>
          </p:cNvPr>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IN" altLang="en-US"/>
          </a:p>
        </p:txBody>
      </p:sp>
      <p:sp>
        <p:nvSpPr>
          <p:cNvPr id="1027" name="Text Placeholder 2">
            <a:extLst>
              <a:ext uri="{FF2B5EF4-FFF2-40B4-BE49-F238E27FC236}">
                <a16:creationId xmlns:a16="http://schemas.microsoft.com/office/drawing/2014/main" id="{7E0F64E9-FCF8-D022-C902-09C25972E6EC}"/>
              </a:ext>
            </a:extLst>
          </p:cNvPr>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IN" altLang="en-US"/>
          </a:p>
        </p:txBody>
      </p:sp>
      <p:sp>
        <p:nvSpPr>
          <p:cNvPr id="4" name="Date Placeholder 3">
            <a:extLst>
              <a:ext uri="{FF2B5EF4-FFF2-40B4-BE49-F238E27FC236}">
                <a16:creationId xmlns:a16="http://schemas.microsoft.com/office/drawing/2014/main" id="{BBA669A1-F893-E3E6-F395-040AD1052EA9}"/>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900">
                <a:solidFill>
                  <a:schemeClr val="tx1">
                    <a:tint val="75000"/>
                  </a:schemeClr>
                </a:solidFill>
                <a:latin typeface="+mn-lt"/>
              </a:defRPr>
            </a:lvl1pPr>
          </a:lstStyle>
          <a:p>
            <a:pPr>
              <a:defRPr/>
            </a:pPr>
            <a:endParaRPr lang="en-US"/>
          </a:p>
        </p:txBody>
      </p:sp>
      <p:sp>
        <p:nvSpPr>
          <p:cNvPr id="5" name="Footer Placeholder 4">
            <a:extLst>
              <a:ext uri="{FF2B5EF4-FFF2-40B4-BE49-F238E27FC236}">
                <a16:creationId xmlns:a16="http://schemas.microsoft.com/office/drawing/2014/main" id="{780E4F02-52B6-8C30-164D-208353B92FBC}"/>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4E0307FB-9F56-24F0-1CEA-16F04723133D}"/>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a:solidFill>
                  <a:srgbClr val="898989"/>
                </a:solidFill>
              </a:defRPr>
            </a:lvl1pPr>
          </a:lstStyle>
          <a:p>
            <a:fld id="{D418F2E0-9650-4F1A-B097-70D7EDB7B81D}"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210" r:id="rId4"/>
    <p:sldLayoutId id="2147484211" r:id="rId5"/>
    <p:sldLayoutId id="2147484212" r:id="rId6"/>
    <p:sldLayoutId id="2147484213" r:id="rId7"/>
    <p:sldLayoutId id="2147484214" r:id="rId8"/>
    <p:sldLayoutId id="2147484215" r:id="rId9"/>
    <p:sldLayoutId id="2147484216" r:id="rId10"/>
    <p:sldLayoutId id="2147484217" r:id="rId11"/>
  </p:sldLayoutIdLst>
  <p:hf hdr="0" dt="0"/>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F1942-06A9-7BFD-91E9-A2249AC75080}"/>
              </a:ext>
            </a:extLst>
          </p:cNvPr>
          <p:cNvSpPr>
            <a:spLocks noGrp="1"/>
          </p:cNvSpPr>
          <p:nvPr>
            <p:ph type="ctrTitle"/>
          </p:nvPr>
        </p:nvSpPr>
        <p:spPr>
          <a:xfrm>
            <a:off x="457200" y="1828800"/>
            <a:ext cx="8205788" cy="2351087"/>
          </a:xfrm>
        </p:spPr>
        <p:txBody>
          <a:bodyPr rtlCol="0">
            <a:normAutofit fontScale="90000"/>
          </a:bodyPr>
          <a:lstStyle/>
          <a:p>
            <a:pPr eaLnBrk="1" fontAlgn="auto" hangingPunct="1">
              <a:spcAft>
                <a:spcPts val="0"/>
              </a:spcAft>
              <a:defRPr/>
            </a:pPr>
            <a:br>
              <a:rPr lang="en-US" b="1" dirty="0"/>
            </a:br>
            <a:r>
              <a:rPr lang="en-US" sz="3600" b="1" dirty="0">
                <a:latin typeface="Times New Roman" panose="02020603050405020304" pitchFamily="18" charset="0"/>
                <a:cs typeface="Times New Roman" panose="02020603050405020304" pitchFamily="18" charset="0"/>
              </a:rPr>
              <a:t>Department of Computer Science and Engineering</a:t>
            </a:r>
            <a:br>
              <a:rPr lang="en-US" sz="3600" b="1" dirty="0">
                <a:latin typeface="Times New Roman" panose="02020603050405020304" pitchFamily="18" charset="0"/>
                <a:cs typeface="Times New Roman" panose="02020603050405020304" pitchFamily="18" charset="0"/>
              </a:rPr>
            </a:br>
            <a:br>
              <a:rPr lang="en-US" sz="3600" b="1" dirty="0"/>
            </a:br>
            <a:r>
              <a:rPr lang="en-US" sz="2200" b="1" dirty="0">
                <a:latin typeface="Times New Roman" pitchFamily="18" charset="0"/>
                <a:cs typeface="Times New Roman" pitchFamily="18" charset="0"/>
              </a:rPr>
              <a:t>CSB4243 – DESIGN PROJECT  1</a:t>
            </a:r>
            <a:br>
              <a:rPr lang="en-US" sz="2000" b="1" dirty="0">
                <a:latin typeface="Times New Roman" pitchFamily="18" charset="0"/>
                <a:cs typeface="Times New Roman" pitchFamily="18" charset="0"/>
              </a:rPr>
            </a:br>
            <a:br>
              <a:rPr lang="en-US" b="1" dirty="0"/>
            </a:br>
            <a:r>
              <a:rPr lang="en-US" sz="3600" b="1" dirty="0">
                <a:solidFill>
                  <a:sysClr val="windowText" lastClr="000000"/>
                </a:solidFill>
                <a:latin typeface="Times New Roman" panose="02020603050405020304" pitchFamily="18" charset="0"/>
                <a:ea typeface="Calibri" panose="020F0502020204030204" pitchFamily="34" charset="0"/>
                <a:cs typeface="Times New Roman" panose="02020603050405020304" pitchFamily="18" charset="0"/>
              </a:rPr>
              <a:t>TABLE TENNIS USING HAND GESTURE</a:t>
            </a:r>
            <a:br>
              <a:rPr lang="en-US" sz="3600" b="1" dirty="0">
                <a:latin typeface="Times New Roman" panose="02020603050405020304" pitchFamily="18" charset="0"/>
                <a:cs typeface="Times New Roman" panose="02020603050405020304" pitchFamily="18" charset="0"/>
              </a:rPr>
            </a:br>
            <a:r>
              <a:rPr lang="en-US" sz="3100" b="1" dirty="0">
                <a:latin typeface="Times New Roman" panose="02020603050405020304" pitchFamily="18" charset="0"/>
                <a:cs typeface="Times New Roman" panose="02020603050405020304" pitchFamily="18" charset="0"/>
              </a:rPr>
              <a:t>Review-2</a:t>
            </a:r>
            <a:endParaRPr lang="en-IN" sz="3100" b="1" dirty="0">
              <a:latin typeface="Times New Roman" panose="02020603050405020304" pitchFamily="18" charset="0"/>
              <a:cs typeface="Times New Roman" panose="02020603050405020304" pitchFamily="18" charset="0"/>
            </a:endParaRPr>
          </a:p>
        </p:txBody>
      </p:sp>
      <p:sp>
        <p:nvSpPr>
          <p:cNvPr id="4099" name="Subtitle 2">
            <a:extLst>
              <a:ext uri="{FF2B5EF4-FFF2-40B4-BE49-F238E27FC236}">
                <a16:creationId xmlns:a16="http://schemas.microsoft.com/office/drawing/2014/main" id="{4644FD8D-4D98-7E7B-4070-43DD45B51516}"/>
              </a:ext>
            </a:extLst>
          </p:cNvPr>
          <p:cNvSpPr>
            <a:spLocks noGrp="1"/>
          </p:cNvSpPr>
          <p:nvPr>
            <p:ph type="subTitle" idx="1"/>
          </p:nvPr>
        </p:nvSpPr>
        <p:spPr>
          <a:xfrm>
            <a:off x="304800" y="4267200"/>
            <a:ext cx="7543800" cy="857250"/>
          </a:xfrm>
        </p:spPr>
        <p:txBody>
          <a:bodyPr/>
          <a:lstStyle/>
          <a:p>
            <a:pPr algn="l" eaLnBrk="1" hangingPunct="1"/>
            <a:r>
              <a:rPr lang="en-IN" altLang="en-US" sz="2400" dirty="0">
                <a:latin typeface="Times New Roman" panose="02020603050405020304" pitchFamily="18" charset="0"/>
                <a:cs typeface="Times New Roman" panose="02020603050405020304" pitchFamily="18" charset="0"/>
              </a:rPr>
              <a:t>Dani N  21113004</a:t>
            </a:r>
          </a:p>
          <a:p>
            <a:pPr algn="l" eaLnBrk="1" hangingPunct="1"/>
            <a:r>
              <a:rPr lang="en-IN" altLang="en-US" sz="2400" dirty="0">
                <a:latin typeface="Times New Roman" panose="02020603050405020304" pitchFamily="18" charset="0"/>
                <a:cs typeface="Times New Roman" panose="02020603050405020304" pitchFamily="18" charset="0"/>
              </a:rPr>
              <a:t>Dharshan R E  21113049</a:t>
            </a:r>
          </a:p>
          <a:p>
            <a:pPr algn="l" eaLnBrk="1" hangingPunct="1"/>
            <a:endParaRPr lang="en-IN" altLang="en-US" sz="2400" dirty="0">
              <a:latin typeface="Times New Roman" panose="02020603050405020304" pitchFamily="18" charset="0"/>
              <a:cs typeface="Times New Roman" panose="02020603050405020304" pitchFamily="18" charset="0"/>
            </a:endParaRPr>
          </a:p>
        </p:txBody>
      </p:sp>
      <p:pic>
        <p:nvPicPr>
          <p:cNvPr id="5" name="image1.jpg" descr="A drawing of a face&#10;&#10;Description automatically generated"/>
          <p:cNvPicPr/>
          <p:nvPr/>
        </p:nvPicPr>
        <p:blipFill>
          <a:blip r:embed="rId2" cstate="print"/>
          <a:srcRect/>
          <a:stretch>
            <a:fillRect/>
          </a:stretch>
        </p:blipFill>
        <p:spPr>
          <a:xfrm>
            <a:off x="6324600" y="228600"/>
            <a:ext cx="2533319" cy="659958"/>
          </a:xfrm>
          <a:prstGeom prst="rect">
            <a:avLst/>
          </a:prstGeom>
          <a:ln/>
        </p:spPr>
      </p:pic>
      <p:sp>
        <p:nvSpPr>
          <p:cNvPr id="6" name="TextBox 5"/>
          <p:cNvSpPr txBox="1"/>
          <p:nvPr/>
        </p:nvSpPr>
        <p:spPr>
          <a:xfrm>
            <a:off x="5486400" y="5334000"/>
            <a:ext cx="3200400" cy="923330"/>
          </a:xfrm>
          <a:prstGeom prst="rect">
            <a:avLst/>
          </a:prstGeom>
          <a:noFill/>
        </p:spPr>
        <p:txBody>
          <a:bodyPr wrap="square" rtlCol="0">
            <a:spAutoFit/>
          </a:bodyPr>
          <a:lstStyle/>
          <a:p>
            <a:r>
              <a:rPr lang="en-US" b="1" dirty="0">
                <a:latin typeface="Times New Roman" pitchFamily="18" charset="0"/>
                <a:cs typeface="Times New Roman" pitchFamily="18" charset="0"/>
              </a:rPr>
              <a:t>SUPERVISORS</a:t>
            </a:r>
          </a:p>
          <a:p>
            <a:r>
              <a:rPr lang="en-US" dirty="0" err="1">
                <a:latin typeface="Times New Roman" pitchFamily="18" charset="0"/>
                <a:cs typeface="Times New Roman" pitchFamily="18" charset="0"/>
              </a:rPr>
              <a:t>Dr.R.Krishnaveni</a:t>
            </a:r>
            <a:r>
              <a:rPr lang="en-US" dirty="0">
                <a:latin typeface="Times New Roman" pitchFamily="18" charset="0"/>
                <a:cs typeface="Times New Roman" pitchFamily="18" charset="0"/>
              </a:rPr>
              <a:t>, Professor</a:t>
            </a:r>
          </a:p>
          <a:p>
            <a:r>
              <a:rPr lang="en-US" dirty="0" err="1">
                <a:latin typeface="Times New Roman" pitchFamily="18" charset="0"/>
                <a:cs typeface="Times New Roman" pitchFamily="18" charset="0"/>
              </a:rPr>
              <a:t>Dr.S.Sathyalakshmi</a:t>
            </a:r>
            <a:r>
              <a:rPr lang="en-US" dirty="0">
                <a:latin typeface="Times New Roman" pitchFamily="18" charset="0"/>
                <a:cs typeface="Times New Roman" pitchFamily="18" charset="0"/>
              </a:rPr>
              <a:t>, Professor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788299EA-09FF-B069-D880-56397C4C5409}"/>
              </a:ext>
            </a:extLst>
          </p:cNvPr>
          <p:cNvSpPr>
            <a:spLocks noGrp="1" noChangeArrowheads="1"/>
          </p:cNvSpPr>
          <p:nvPr>
            <p:ph type="title"/>
          </p:nvPr>
        </p:nvSpPr>
        <p:spPr>
          <a:xfrm>
            <a:off x="660400" y="581025"/>
            <a:ext cx="7886700" cy="1325563"/>
          </a:xfrm>
        </p:spPr>
        <p:txBody>
          <a:bodyPr/>
          <a:lstStyle/>
          <a:p>
            <a:pPr eaLnBrk="1" hangingPunct="1"/>
            <a:r>
              <a:rPr lang="en-US" altLang="en-US">
                <a:latin typeface="Times New Roman" panose="02020603050405020304" pitchFamily="18" charset="0"/>
                <a:cs typeface="Times New Roman" panose="02020603050405020304" pitchFamily="18" charset="0"/>
              </a:rPr>
              <a:t>Proposed System/Work</a:t>
            </a:r>
          </a:p>
        </p:txBody>
      </p:sp>
      <p:sp>
        <p:nvSpPr>
          <p:cNvPr id="10243" name="Rectangle 3">
            <a:extLst>
              <a:ext uri="{FF2B5EF4-FFF2-40B4-BE49-F238E27FC236}">
                <a16:creationId xmlns:a16="http://schemas.microsoft.com/office/drawing/2014/main" id="{146E4C1A-FEAF-FAD7-12D7-EDAAB091D391}"/>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5FC42DC8-24EF-2F2D-E196-846E46961576}"/>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F36122AD-60FF-63E8-B028-C03771D1E636}"/>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9E271D1-1D46-47DF-B834-D7C1A7145DFD}" type="slidenum">
              <a:rPr lang="en-US" altLang="en-US">
                <a:solidFill>
                  <a:srgbClr val="898989"/>
                </a:solidFill>
              </a:rPr>
              <a:pPr/>
              <a:t>10</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8" name="TextBox 7">
            <a:extLst>
              <a:ext uri="{FF2B5EF4-FFF2-40B4-BE49-F238E27FC236}">
                <a16:creationId xmlns:a16="http://schemas.microsoft.com/office/drawing/2014/main" id="{CD4A3B57-A46A-4125-A684-61FC1B86FF91}"/>
              </a:ext>
            </a:extLst>
          </p:cNvPr>
          <p:cNvSpPr txBox="1"/>
          <p:nvPr/>
        </p:nvSpPr>
        <p:spPr>
          <a:xfrm>
            <a:off x="457200" y="1825625"/>
            <a:ext cx="8476919" cy="409342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In this project, we are going to create a Table Tennis game.</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Detect and track hand movements using a camera or sensor.</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Convert the hand gesture into specific commands for the game(e.g., move paddles racket up or down).</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Transmit the commands to the game engine.</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Update the game state based on the commands received.</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Continuously monitor hand gesture and update the game accordingly.</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Display the updated game state on the screen.</a:t>
            </a: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system would involve machine learning techniques to recognize different hand gesture and map them to specific commands for the game. The system would also require a robust camera or sensor to accurately track hand movements in real-time.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387A128-612F-46BB-88DA-1EC9E4F3802E}"/>
              </a:ext>
            </a:extLst>
          </p:cNvPr>
          <p:cNvSpPr txBox="1"/>
          <p:nvPr/>
        </p:nvSpPr>
        <p:spPr>
          <a:xfrm>
            <a:off x="2566258" y="457200"/>
            <a:ext cx="4011484" cy="831253"/>
          </a:xfrm>
          <a:prstGeom prst="rect">
            <a:avLst/>
          </a:prstGeom>
          <a:noFill/>
        </p:spPr>
        <p:txBody>
          <a:bodyPr wrap="square">
            <a:spAutoFit/>
          </a:bodyPr>
          <a:lstStyle/>
          <a:p>
            <a:pPr algn="ctr"/>
            <a:r>
              <a:rPr lang="en-US" sz="2401" b="1" dirty="0">
                <a:latin typeface="Times New Roman" panose="02020603050405020304" pitchFamily="18" charset="0"/>
                <a:cs typeface="Times New Roman" panose="02020603050405020304" pitchFamily="18" charset="0"/>
              </a:rPr>
              <a:t>SYSTEM REQUIREMENTS</a:t>
            </a:r>
            <a:endParaRPr lang="en-IN" sz="2401" b="1" dirty="0">
              <a:latin typeface="Times New Roman" panose="02020603050405020304" pitchFamily="18" charset="0"/>
              <a:cs typeface="Times New Roman" panose="02020603050405020304" pitchFamily="18" charset="0"/>
            </a:endParaRPr>
          </a:p>
        </p:txBody>
      </p:sp>
      <p:pic>
        <p:nvPicPr>
          <p:cNvPr id="3" name="image1.jpg" descr="A drawing of a face&#10;&#10;Description automatically generated">
            <a:extLst>
              <a:ext uri="{FF2B5EF4-FFF2-40B4-BE49-F238E27FC236}">
                <a16:creationId xmlns:a16="http://schemas.microsoft.com/office/drawing/2014/main" id="{8FFB149B-1302-F891-E0F4-5B2CD68253E9}"/>
              </a:ext>
            </a:extLst>
          </p:cNvPr>
          <p:cNvPicPr/>
          <p:nvPr/>
        </p:nvPicPr>
        <p:blipFill>
          <a:blip r:embed="rId2" cstate="print"/>
          <a:srcRect/>
          <a:stretch>
            <a:fillRect/>
          </a:stretch>
        </p:blipFill>
        <p:spPr>
          <a:xfrm>
            <a:off x="6348572" y="251046"/>
            <a:ext cx="2533319" cy="659958"/>
          </a:xfrm>
          <a:prstGeom prst="rect">
            <a:avLst/>
          </a:prstGeom>
          <a:ln/>
        </p:spPr>
      </p:pic>
      <p:sp>
        <p:nvSpPr>
          <p:cNvPr id="6" name="TextBox 5">
            <a:extLst>
              <a:ext uri="{FF2B5EF4-FFF2-40B4-BE49-F238E27FC236}">
                <a16:creationId xmlns:a16="http://schemas.microsoft.com/office/drawing/2014/main" id="{90F4D29A-00CF-402C-A2CA-115C0565D933}"/>
              </a:ext>
            </a:extLst>
          </p:cNvPr>
          <p:cNvSpPr txBox="1"/>
          <p:nvPr/>
        </p:nvSpPr>
        <p:spPr>
          <a:xfrm>
            <a:off x="914400" y="2057400"/>
            <a:ext cx="7620000" cy="2308324"/>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1.OPERATING SYSTEMS:</a:t>
            </a:r>
          </a:p>
          <a:p>
            <a:r>
              <a:rPr lang="en-US" dirty="0">
                <a:latin typeface="Times New Roman" panose="02020603050405020304" pitchFamily="18" charset="0"/>
                <a:cs typeface="Times New Roman" panose="02020603050405020304" pitchFamily="18" charset="0"/>
              </a:rPr>
              <a:t>   Windows</a:t>
            </a:r>
          </a:p>
          <a:p>
            <a:r>
              <a:rPr lang="en-US" dirty="0">
                <a:latin typeface="Times New Roman" panose="02020603050405020304" pitchFamily="18" charset="0"/>
                <a:cs typeface="Times New Roman" panose="02020603050405020304" pitchFamily="18" charset="0"/>
              </a:rPr>
              <a:t>   Mac</a:t>
            </a:r>
          </a:p>
          <a:p>
            <a:r>
              <a:rPr lang="en-US" b="1" dirty="0">
                <a:latin typeface="Times New Roman" panose="02020603050405020304" pitchFamily="18" charset="0"/>
                <a:cs typeface="Times New Roman" panose="02020603050405020304" pitchFamily="18" charset="0"/>
              </a:rPr>
              <a:t>2.SOFTWARE</a:t>
            </a:r>
          </a:p>
          <a:p>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Python</a:t>
            </a:r>
          </a:p>
          <a:p>
            <a:r>
              <a:rPr lang="en-US" b="1" dirty="0">
                <a:latin typeface="Times New Roman" panose="02020603050405020304" pitchFamily="18" charset="0"/>
                <a:cs typeface="Times New Roman" panose="02020603050405020304" pitchFamily="18" charset="0"/>
              </a:rPr>
              <a:t>3.HARDWARE:</a:t>
            </a:r>
          </a:p>
          <a:p>
            <a:r>
              <a:rPr lang="en-US" dirty="0">
                <a:latin typeface="Times New Roman" panose="02020603050405020304" pitchFamily="18" charset="0"/>
                <a:cs typeface="Times New Roman" panose="02020603050405020304" pitchFamily="18" charset="0"/>
              </a:rPr>
              <a:t>  USB webcam</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6683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09301E3-1799-EC15-CAB3-1E69F387E141}"/>
              </a:ext>
            </a:extLst>
          </p:cNvPr>
          <p:cNvSpPr>
            <a:spLocks noGrp="1"/>
          </p:cNvSpPr>
          <p:nvPr>
            <p:ph type="ftr" sz="quarter" idx="11"/>
          </p:nvPr>
        </p:nvSpPr>
        <p:spPr/>
        <p:txBody>
          <a:bodyPr/>
          <a:lstStyle/>
          <a:p>
            <a:pPr>
              <a:defRPr/>
            </a:pPr>
            <a:r>
              <a:rPr lang="en-US"/>
              <a:t>DEPT. of CSE                      CSB4243-Design Project-1</a:t>
            </a:r>
          </a:p>
        </p:txBody>
      </p:sp>
      <p:sp>
        <p:nvSpPr>
          <p:cNvPr id="3" name="Slide Number Placeholder 2">
            <a:extLst>
              <a:ext uri="{FF2B5EF4-FFF2-40B4-BE49-F238E27FC236}">
                <a16:creationId xmlns:a16="http://schemas.microsoft.com/office/drawing/2014/main" id="{0C0B3DAB-CE1B-0DD7-4457-40F1428F8603}"/>
              </a:ext>
            </a:extLst>
          </p:cNvPr>
          <p:cNvSpPr>
            <a:spLocks noGrp="1"/>
          </p:cNvSpPr>
          <p:nvPr>
            <p:ph type="sldNum" sz="quarter" idx="12"/>
          </p:nvPr>
        </p:nvSpPr>
        <p:spPr/>
        <p:txBody>
          <a:bodyPr/>
          <a:lstStyle/>
          <a:p>
            <a:fld id="{185413E7-BE16-46B7-8E6A-6BE9CD646E83}" type="slidenum">
              <a:rPr lang="en-US" altLang="en-US" smtClean="0"/>
              <a:pPr/>
              <a:t>12</a:t>
            </a:fld>
            <a:endParaRPr lang="en-US" altLang="en-US"/>
          </a:p>
        </p:txBody>
      </p:sp>
      <p:pic>
        <p:nvPicPr>
          <p:cNvPr id="4" name="Picture 3">
            <a:extLst>
              <a:ext uri="{FF2B5EF4-FFF2-40B4-BE49-F238E27FC236}">
                <a16:creationId xmlns:a16="http://schemas.microsoft.com/office/drawing/2014/main" id="{46E2EE3C-871A-EAE6-F0CA-48E0F8AFCE1B}"/>
              </a:ext>
            </a:extLst>
          </p:cNvPr>
          <p:cNvPicPr>
            <a:picLocks noChangeAspect="1"/>
          </p:cNvPicPr>
          <p:nvPr/>
        </p:nvPicPr>
        <p:blipFill>
          <a:blip r:embed="rId2"/>
          <a:stretch>
            <a:fillRect/>
          </a:stretch>
        </p:blipFill>
        <p:spPr>
          <a:xfrm>
            <a:off x="1" y="1066800"/>
            <a:ext cx="9144000" cy="4953000"/>
          </a:xfrm>
          <a:prstGeom prst="rect">
            <a:avLst/>
          </a:prstGeom>
        </p:spPr>
      </p:pic>
      <p:pic>
        <p:nvPicPr>
          <p:cNvPr id="5" name="image1.jpg" descr="A drawing of a face&#10;&#10;Description automatically generated">
            <a:extLst>
              <a:ext uri="{FF2B5EF4-FFF2-40B4-BE49-F238E27FC236}">
                <a16:creationId xmlns:a16="http://schemas.microsoft.com/office/drawing/2014/main" id="{44A1FBC8-F5CF-8492-9247-B70D94454A68}"/>
              </a:ext>
            </a:extLst>
          </p:cNvPr>
          <p:cNvPicPr/>
          <p:nvPr/>
        </p:nvPicPr>
        <p:blipFill>
          <a:blip r:embed="rId3" cstate="print"/>
          <a:srcRect/>
          <a:stretch>
            <a:fillRect/>
          </a:stretch>
        </p:blipFill>
        <p:spPr>
          <a:xfrm>
            <a:off x="6400800" y="228600"/>
            <a:ext cx="2533319" cy="659958"/>
          </a:xfrm>
          <a:prstGeom prst="rect">
            <a:avLst/>
          </a:prstGeom>
          <a:ln/>
        </p:spPr>
      </p:pic>
      <p:sp>
        <p:nvSpPr>
          <p:cNvPr id="6" name="TextBox 5">
            <a:extLst>
              <a:ext uri="{FF2B5EF4-FFF2-40B4-BE49-F238E27FC236}">
                <a16:creationId xmlns:a16="http://schemas.microsoft.com/office/drawing/2014/main" id="{78B58DD7-9DFE-35FE-1D4B-9C20BD9BD7CA}"/>
              </a:ext>
            </a:extLst>
          </p:cNvPr>
          <p:cNvSpPr txBox="1"/>
          <p:nvPr/>
        </p:nvSpPr>
        <p:spPr>
          <a:xfrm>
            <a:off x="609600" y="353573"/>
            <a:ext cx="5257800"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ARCHITECHTURE DIAGRAM</a:t>
            </a:r>
          </a:p>
        </p:txBody>
      </p:sp>
    </p:spTree>
    <p:extLst>
      <p:ext uri="{BB962C8B-B14F-4D97-AF65-F5344CB8AC3E}">
        <p14:creationId xmlns:p14="http://schemas.microsoft.com/office/powerpoint/2010/main" val="641915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C9408BB-8B7C-AFA2-B1E6-40C28F0E7EF2}"/>
              </a:ext>
            </a:extLst>
          </p:cNvPr>
          <p:cNvSpPr>
            <a:spLocks noGrp="1"/>
          </p:cNvSpPr>
          <p:nvPr>
            <p:ph type="ftr" sz="quarter" idx="11"/>
          </p:nvPr>
        </p:nvSpPr>
        <p:spPr/>
        <p:txBody>
          <a:bodyPr/>
          <a:lstStyle/>
          <a:p>
            <a:pPr>
              <a:defRPr/>
            </a:pPr>
            <a:r>
              <a:rPr lang="en-US"/>
              <a:t>DEPT. of CSE                      CSB4243-Design Project-1</a:t>
            </a:r>
          </a:p>
        </p:txBody>
      </p:sp>
      <p:sp>
        <p:nvSpPr>
          <p:cNvPr id="3" name="Slide Number Placeholder 2">
            <a:extLst>
              <a:ext uri="{FF2B5EF4-FFF2-40B4-BE49-F238E27FC236}">
                <a16:creationId xmlns:a16="http://schemas.microsoft.com/office/drawing/2014/main" id="{14DC134E-DA87-C4DD-BEA8-526A03850076}"/>
              </a:ext>
            </a:extLst>
          </p:cNvPr>
          <p:cNvSpPr>
            <a:spLocks noGrp="1"/>
          </p:cNvSpPr>
          <p:nvPr>
            <p:ph type="sldNum" sz="quarter" idx="12"/>
          </p:nvPr>
        </p:nvSpPr>
        <p:spPr/>
        <p:txBody>
          <a:bodyPr/>
          <a:lstStyle/>
          <a:p>
            <a:fld id="{185413E7-BE16-46B7-8E6A-6BE9CD646E83}" type="slidenum">
              <a:rPr lang="en-US" altLang="en-US" smtClean="0"/>
              <a:pPr/>
              <a:t>13</a:t>
            </a:fld>
            <a:endParaRPr lang="en-US" altLang="en-US"/>
          </a:p>
        </p:txBody>
      </p:sp>
      <p:pic>
        <p:nvPicPr>
          <p:cNvPr id="4" name="Picture 3">
            <a:extLst>
              <a:ext uri="{FF2B5EF4-FFF2-40B4-BE49-F238E27FC236}">
                <a16:creationId xmlns:a16="http://schemas.microsoft.com/office/drawing/2014/main" id="{79B70863-2301-6649-FD2E-46B417A8FB0A}"/>
              </a:ext>
            </a:extLst>
          </p:cNvPr>
          <p:cNvPicPr>
            <a:picLocks noChangeAspect="1"/>
          </p:cNvPicPr>
          <p:nvPr/>
        </p:nvPicPr>
        <p:blipFill>
          <a:blip r:embed="rId2"/>
          <a:stretch>
            <a:fillRect/>
          </a:stretch>
        </p:blipFill>
        <p:spPr>
          <a:xfrm>
            <a:off x="268536" y="902741"/>
            <a:ext cx="7981950" cy="5241925"/>
          </a:xfrm>
          <a:prstGeom prst="rect">
            <a:avLst/>
          </a:prstGeom>
        </p:spPr>
      </p:pic>
      <p:pic>
        <p:nvPicPr>
          <p:cNvPr id="5" name="image1.jpg" descr="A drawing of a face&#10;&#10;Description automatically generated">
            <a:extLst>
              <a:ext uri="{FF2B5EF4-FFF2-40B4-BE49-F238E27FC236}">
                <a16:creationId xmlns:a16="http://schemas.microsoft.com/office/drawing/2014/main" id="{504DBC34-64E4-9A05-DADF-C80E707BCA7A}"/>
              </a:ext>
            </a:extLst>
          </p:cNvPr>
          <p:cNvPicPr/>
          <p:nvPr/>
        </p:nvPicPr>
        <p:blipFill>
          <a:blip r:embed="rId3" cstate="print"/>
          <a:srcRect/>
          <a:stretch>
            <a:fillRect/>
          </a:stretch>
        </p:blipFill>
        <p:spPr>
          <a:xfrm>
            <a:off x="6348572" y="251046"/>
            <a:ext cx="2533319" cy="659958"/>
          </a:xfrm>
          <a:prstGeom prst="rect">
            <a:avLst/>
          </a:prstGeom>
          <a:ln/>
        </p:spPr>
      </p:pic>
    </p:spTree>
    <p:extLst>
      <p:ext uri="{BB962C8B-B14F-4D97-AF65-F5344CB8AC3E}">
        <p14:creationId xmlns:p14="http://schemas.microsoft.com/office/powerpoint/2010/main" val="13321810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788299EA-09FF-B069-D880-56397C4C5409}"/>
              </a:ext>
            </a:extLst>
          </p:cNvPr>
          <p:cNvSpPr>
            <a:spLocks noGrp="1" noChangeArrowheads="1"/>
          </p:cNvSpPr>
          <p:nvPr>
            <p:ph type="title"/>
          </p:nvPr>
        </p:nvSpPr>
        <p:spPr>
          <a:xfrm>
            <a:off x="664509" y="1604542"/>
            <a:ext cx="7886700" cy="1325563"/>
          </a:xfrm>
        </p:spPr>
        <p:txBody>
          <a:bodyPr/>
          <a:lstStyle/>
          <a:p>
            <a:pPr eaLnBrk="1" hangingPunct="1"/>
            <a:r>
              <a:rPr lang="en-US" altLang="en-US" dirty="0">
                <a:latin typeface="Times New Roman" panose="02020603050405020304" pitchFamily="18" charset="0"/>
                <a:cs typeface="Times New Roman" panose="02020603050405020304" pitchFamily="18" charset="0"/>
              </a:rPr>
              <a:t>Module List</a:t>
            </a:r>
          </a:p>
        </p:txBody>
      </p:sp>
      <p:sp>
        <p:nvSpPr>
          <p:cNvPr id="10243" name="Rectangle 3">
            <a:extLst>
              <a:ext uri="{FF2B5EF4-FFF2-40B4-BE49-F238E27FC236}">
                <a16:creationId xmlns:a16="http://schemas.microsoft.com/office/drawing/2014/main" id="{146E4C1A-FEAF-FAD7-12D7-EDAAB091D391}"/>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5FC42DC8-24EF-2F2D-E196-846E46961576}"/>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F36122AD-60FF-63E8-B028-C03771D1E636}"/>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9E271D1-1D46-47DF-B834-D7C1A7145DFD}" type="slidenum">
              <a:rPr lang="en-US" altLang="en-US">
                <a:solidFill>
                  <a:srgbClr val="898989"/>
                </a:solidFill>
              </a:rPr>
              <a:pPr/>
              <a:t>14</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8" name="TextBox 7">
            <a:extLst>
              <a:ext uri="{FF2B5EF4-FFF2-40B4-BE49-F238E27FC236}">
                <a16:creationId xmlns:a16="http://schemas.microsoft.com/office/drawing/2014/main" id="{F26357D1-5CCB-4CAE-8FFB-F0F89E738472}"/>
              </a:ext>
            </a:extLst>
          </p:cNvPr>
          <p:cNvSpPr txBox="1"/>
          <p:nvPr/>
        </p:nvSpPr>
        <p:spPr>
          <a:xfrm>
            <a:off x="802845" y="2709022"/>
            <a:ext cx="7538309" cy="1477328"/>
          </a:xfrm>
          <a:prstGeom prst="rect">
            <a:avLst/>
          </a:prstGeom>
          <a:noFill/>
        </p:spPr>
        <p:txBody>
          <a:bodyPr wrap="square" rtlCol="0">
            <a:spAutoFit/>
          </a:bodyPr>
          <a:lstStyle/>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GUI</a:t>
            </a:r>
          </a:p>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GUI Imports</a:t>
            </a:r>
          </a:p>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Pygame Programs</a:t>
            </a:r>
          </a:p>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Image Processing</a:t>
            </a:r>
          </a:p>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Hand Tracking</a:t>
            </a:r>
          </a:p>
        </p:txBody>
      </p:sp>
    </p:spTree>
    <p:extLst>
      <p:ext uri="{BB962C8B-B14F-4D97-AF65-F5344CB8AC3E}">
        <p14:creationId xmlns:p14="http://schemas.microsoft.com/office/powerpoint/2010/main" val="576867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788299EA-09FF-B069-D880-56397C4C5409}"/>
              </a:ext>
            </a:extLst>
          </p:cNvPr>
          <p:cNvSpPr>
            <a:spLocks noGrp="1" noChangeArrowheads="1"/>
          </p:cNvSpPr>
          <p:nvPr>
            <p:ph type="title"/>
          </p:nvPr>
        </p:nvSpPr>
        <p:spPr>
          <a:xfrm>
            <a:off x="438150" y="303891"/>
            <a:ext cx="7886700" cy="1325563"/>
          </a:xfrm>
        </p:spPr>
        <p:txBody>
          <a:bodyPr/>
          <a:lstStyle/>
          <a:p>
            <a:pPr eaLnBrk="1" hangingPunct="1"/>
            <a:r>
              <a:rPr lang="en-US" altLang="en-US" dirty="0">
                <a:latin typeface="Times New Roman" panose="02020603050405020304" pitchFamily="18" charset="0"/>
                <a:cs typeface="Times New Roman" panose="02020603050405020304" pitchFamily="18" charset="0"/>
              </a:rPr>
              <a:t>Modular Description</a:t>
            </a:r>
          </a:p>
        </p:txBody>
      </p:sp>
      <p:sp>
        <p:nvSpPr>
          <p:cNvPr id="10243" name="Rectangle 3">
            <a:extLst>
              <a:ext uri="{FF2B5EF4-FFF2-40B4-BE49-F238E27FC236}">
                <a16:creationId xmlns:a16="http://schemas.microsoft.com/office/drawing/2014/main" id="{146E4C1A-FEAF-FAD7-12D7-EDAAB091D391}"/>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5FC42DC8-24EF-2F2D-E196-846E46961576}"/>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F36122AD-60FF-63E8-B028-C03771D1E636}"/>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9E271D1-1D46-47DF-B834-D7C1A7145DFD}" type="slidenum">
              <a:rPr lang="en-US" altLang="en-US">
                <a:solidFill>
                  <a:srgbClr val="898989"/>
                </a:solidFill>
              </a:rPr>
              <a:pPr/>
              <a:t>15</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9" name="TextBox 8">
            <a:extLst>
              <a:ext uri="{FF2B5EF4-FFF2-40B4-BE49-F238E27FC236}">
                <a16:creationId xmlns:a16="http://schemas.microsoft.com/office/drawing/2014/main" id="{4DFEAD21-E410-4D47-A54F-7AFE61BAB7B3}"/>
              </a:ext>
            </a:extLst>
          </p:cNvPr>
          <p:cNvSpPr txBox="1"/>
          <p:nvPr/>
        </p:nvSpPr>
        <p:spPr>
          <a:xfrm>
            <a:off x="0" y="1143000"/>
            <a:ext cx="9067800" cy="5218736"/>
          </a:xfrm>
          <a:prstGeom prst="rect">
            <a:avLst/>
          </a:prstGeom>
          <a:noFill/>
        </p:spPr>
        <p:txBody>
          <a:bodyPr wrap="square" rtlCol="0">
            <a:spAutoFit/>
          </a:bodyPr>
          <a:lstStyle/>
          <a:p>
            <a:pPr indent="457200" algn="just">
              <a:lnSpc>
                <a:spcPct val="150000"/>
              </a:lnSpc>
              <a:spcBef>
                <a:spcPts val="25"/>
              </a:spcBef>
            </a:pPr>
            <a:r>
              <a:rPr lang="en-US" sz="1600" b="1" dirty="0">
                <a:effectLst/>
                <a:latin typeface="Times New Roman" panose="02020603050405020304" pitchFamily="18" charset="0"/>
                <a:ea typeface="Liberation Serif"/>
                <a:cs typeface="Times New Roman" panose="02020603050405020304" pitchFamily="18" charset="0"/>
              </a:rPr>
              <a:t>GUI</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GUI in simple terms is an interface for creating video games, Handles graphics, sound, user input, networking, API, and easy to learn</a:t>
            </a:r>
            <a:endParaRPr lang="en-IN" sz="1600" dirty="0">
              <a:effectLst/>
              <a:latin typeface="Times New Roman" panose="02020603050405020304" pitchFamily="18" charset="0"/>
              <a:ea typeface="Liberation Serif"/>
              <a:cs typeface="Times New Roman" panose="02020603050405020304" pitchFamily="18" charset="0"/>
            </a:endParaRPr>
          </a:p>
          <a:p>
            <a:pPr marL="2286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     </a:t>
            </a:r>
            <a:r>
              <a:rPr lang="en-US" sz="1600" b="1" dirty="0">
                <a:effectLst/>
                <a:latin typeface="Times New Roman" panose="02020603050405020304" pitchFamily="18" charset="0"/>
                <a:ea typeface="Liberation Serif"/>
                <a:cs typeface="Times New Roman" panose="02020603050405020304" pitchFamily="18" charset="0"/>
              </a:rPr>
              <a:t>GUI Imports</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GUI imports are used for importing the images, and audio files, and it is processed to make the interface more colorful.</a:t>
            </a:r>
            <a:endParaRPr lang="en-IN" sz="1600" dirty="0">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b="1" dirty="0">
                <a:effectLst/>
                <a:latin typeface="Times New Roman" panose="02020603050405020304" pitchFamily="18" charset="0"/>
                <a:ea typeface="Liberation Serif"/>
                <a:cs typeface="Times New Roman" panose="02020603050405020304" pitchFamily="18" charset="0"/>
              </a:rPr>
              <a:t>Pygame Programs</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It provides constants and events, including key and mouse events, video modes, and color values.</a:t>
            </a:r>
            <a:endParaRPr lang="en-IN" sz="1600" dirty="0">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b="1" dirty="0">
                <a:effectLst/>
                <a:latin typeface="Times New Roman" panose="02020603050405020304" pitchFamily="18" charset="0"/>
                <a:ea typeface="Liberation Serif"/>
                <a:cs typeface="Times New Roman" panose="02020603050405020304" pitchFamily="18" charset="0"/>
              </a:rPr>
              <a:t>Image Processing</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This is a computer vision library that provides tools for image and video processing and it is used to capture video from the camera and overlay images onto the video feed.</a:t>
            </a:r>
            <a:endParaRPr lang="en-IN" sz="1600" dirty="0">
              <a:effectLst/>
              <a:latin typeface="Times New Roman" panose="02020603050405020304" pitchFamily="18" charset="0"/>
              <a:ea typeface="Liberation Serif"/>
              <a:cs typeface="Times New Roman" panose="02020603050405020304" pitchFamily="18" charset="0"/>
            </a:endParaRPr>
          </a:p>
          <a:p>
            <a:pPr algn="just">
              <a:lnSpc>
                <a:spcPct val="150000"/>
              </a:lnSpc>
              <a:spcBef>
                <a:spcPts val="25"/>
              </a:spcBef>
            </a:pPr>
            <a:r>
              <a:rPr lang="en-US" sz="1600" dirty="0">
                <a:effectLst/>
                <a:latin typeface="Times New Roman" panose="02020603050405020304" pitchFamily="18" charset="0"/>
                <a:ea typeface="Liberation Serif"/>
                <a:cs typeface="Times New Roman" panose="02020603050405020304" pitchFamily="18" charset="0"/>
              </a:rPr>
              <a:t>          </a:t>
            </a:r>
            <a:r>
              <a:rPr lang="en-US" sz="1600" b="1" dirty="0">
                <a:effectLst/>
                <a:latin typeface="Times New Roman" panose="02020603050405020304" pitchFamily="18" charset="0"/>
                <a:ea typeface="Liberation Serif"/>
                <a:cs typeface="Times New Roman" panose="02020603050405020304" pitchFamily="18" charset="0"/>
              </a:rPr>
              <a:t>Hand Tracking</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The hand tracking module is a third-party library built on top of OpenCV and  </a:t>
            </a:r>
            <a:r>
              <a:rPr lang="en-US" sz="1600" dirty="0" err="1">
                <a:effectLst/>
                <a:latin typeface="Times New Roman" panose="02020603050405020304" pitchFamily="18" charset="0"/>
                <a:ea typeface="Liberation Serif"/>
                <a:cs typeface="Times New Roman" panose="02020603050405020304" pitchFamily="18" charset="0"/>
              </a:rPr>
              <a:t>Mediapipe</a:t>
            </a:r>
            <a:r>
              <a:rPr lang="en-US" sz="1600" dirty="0">
                <a:effectLst/>
                <a:latin typeface="Times New Roman" panose="02020603050405020304" pitchFamily="18" charset="0"/>
                <a:ea typeface="Liberation Serif"/>
                <a:cs typeface="Times New Roman" panose="02020603050405020304" pitchFamily="18" charset="0"/>
              </a:rPr>
              <a:t> that provides tools for hand detection and tracking in real-time video feeds.</a:t>
            </a:r>
            <a:endParaRPr lang="en-IN" sz="1600" dirty="0">
              <a:effectLst/>
              <a:latin typeface="Times New Roman" panose="02020603050405020304" pitchFamily="18" charset="0"/>
              <a:ea typeface="Liberation Serif"/>
              <a:cs typeface="Times New Roman" panose="02020603050405020304" pitchFamily="18" charset="0"/>
            </a:endParaRPr>
          </a:p>
        </p:txBody>
      </p:sp>
    </p:spTree>
    <p:extLst>
      <p:ext uri="{BB962C8B-B14F-4D97-AF65-F5344CB8AC3E}">
        <p14:creationId xmlns:p14="http://schemas.microsoft.com/office/powerpoint/2010/main" val="2253061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788299EA-09FF-B069-D880-56397C4C5409}"/>
              </a:ext>
            </a:extLst>
          </p:cNvPr>
          <p:cNvSpPr>
            <a:spLocks noGrp="1" noChangeArrowheads="1"/>
          </p:cNvSpPr>
          <p:nvPr>
            <p:ph type="title"/>
          </p:nvPr>
        </p:nvSpPr>
        <p:spPr>
          <a:xfrm>
            <a:off x="642471" y="35859"/>
            <a:ext cx="7886700" cy="1325563"/>
          </a:xfrm>
        </p:spPr>
        <p:txBody>
          <a:bodyPr/>
          <a:lstStyle/>
          <a:p>
            <a:pPr eaLnBrk="1" hangingPunct="1"/>
            <a:r>
              <a:rPr lang="en-US" altLang="en-US" dirty="0">
                <a:latin typeface="Times New Roman" panose="02020603050405020304" pitchFamily="18" charset="0"/>
                <a:cs typeface="Times New Roman" panose="02020603050405020304" pitchFamily="18" charset="0"/>
              </a:rPr>
              <a:t>Screenshots</a:t>
            </a:r>
          </a:p>
        </p:txBody>
      </p:sp>
      <p:sp>
        <p:nvSpPr>
          <p:cNvPr id="10243" name="Rectangle 3">
            <a:extLst>
              <a:ext uri="{FF2B5EF4-FFF2-40B4-BE49-F238E27FC236}">
                <a16:creationId xmlns:a16="http://schemas.microsoft.com/office/drawing/2014/main" id="{146E4C1A-FEAF-FAD7-12D7-EDAAB091D391}"/>
              </a:ext>
            </a:extLst>
          </p:cNvPr>
          <p:cNvSpPr>
            <a:spLocks noGrp="1" noChangeArrowheads="1"/>
          </p:cNvSpPr>
          <p:nvPr>
            <p:ph idx="1"/>
          </p:nvPr>
        </p:nvSpPr>
        <p:spPr>
          <a:xfrm>
            <a:off x="101179" y="1848037"/>
            <a:ext cx="7886700" cy="4351338"/>
          </a:xfrm>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5FC42DC8-24EF-2F2D-E196-846E46961576}"/>
              </a:ext>
            </a:extLst>
          </p:cNvPr>
          <p:cNvSpPr>
            <a:spLocks noGrp="1"/>
          </p:cNvSpPr>
          <p:nvPr>
            <p:ph type="ftr" sz="quarter" idx="11"/>
          </p:nvPr>
        </p:nvSpPr>
        <p:spPr>
          <a:xfrm>
            <a:off x="2501479" y="6378762"/>
            <a:ext cx="3086100" cy="365125"/>
          </a:xfrm>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F36122AD-60FF-63E8-B028-C03771D1E636}"/>
              </a:ext>
            </a:extLst>
          </p:cNvPr>
          <p:cNvSpPr>
            <a:spLocks noGrp="1"/>
          </p:cNvSpPr>
          <p:nvPr>
            <p:ph type="sldNum" sz="quarter" idx="12"/>
          </p:nvPr>
        </p:nvSpPr>
        <p:spPr>
          <a:xfrm>
            <a:off x="5930479" y="6378762"/>
            <a:ext cx="2057400" cy="365125"/>
          </a:xfrm>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9E271D1-1D46-47DF-B834-D7C1A7145DFD}" type="slidenum">
              <a:rPr lang="en-US" altLang="en-US">
                <a:solidFill>
                  <a:srgbClr val="898989"/>
                </a:solidFill>
              </a:rPr>
              <a:pPr/>
              <a:t>16</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pic>
        <p:nvPicPr>
          <p:cNvPr id="6" name="Picture 5">
            <a:extLst>
              <a:ext uri="{FF2B5EF4-FFF2-40B4-BE49-F238E27FC236}">
                <a16:creationId xmlns:a16="http://schemas.microsoft.com/office/drawing/2014/main" id="{A2FF89CD-CA99-4761-B565-A06834B1A7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881" y="2094007"/>
            <a:ext cx="2784118" cy="1566066"/>
          </a:xfrm>
          <a:prstGeom prst="rect">
            <a:avLst/>
          </a:prstGeom>
        </p:spPr>
      </p:pic>
      <p:pic>
        <p:nvPicPr>
          <p:cNvPr id="9" name="Picture 8">
            <a:extLst>
              <a:ext uri="{FF2B5EF4-FFF2-40B4-BE49-F238E27FC236}">
                <a16:creationId xmlns:a16="http://schemas.microsoft.com/office/drawing/2014/main" id="{F616B8FE-EE91-42F8-90AF-9851833963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88906" y="2032558"/>
            <a:ext cx="2784117" cy="1566066"/>
          </a:xfrm>
          <a:prstGeom prst="rect">
            <a:avLst/>
          </a:prstGeom>
        </p:spPr>
      </p:pic>
      <p:pic>
        <p:nvPicPr>
          <p:cNvPr id="11" name="Picture 10">
            <a:extLst>
              <a:ext uri="{FF2B5EF4-FFF2-40B4-BE49-F238E27FC236}">
                <a16:creationId xmlns:a16="http://schemas.microsoft.com/office/drawing/2014/main" id="{9816A4CB-E2B0-491A-8293-A7FA1AD32F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67930" y="2045986"/>
            <a:ext cx="2784118" cy="1566066"/>
          </a:xfrm>
          <a:prstGeom prst="rect">
            <a:avLst/>
          </a:prstGeom>
        </p:spPr>
      </p:pic>
      <p:pic>
        <p:nvPicPr>
          <p:cNvPr id="13" name="Picture 12">
            <a:extLst>
              <a:ext uri="{FF2B5EF4-FFF2-40B4-BE49-F238E27FC236}">
                <a16:creationId xmlns:a16="http://schemas.microsoft.com/office/drawing/2014/main" id="{EF34D517-80D4-4C97-9335-C2ACFB33A5C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88906" y="3810000"/>
            <a:ext cx="2784118" cy="1566066"/>
          </a:xfrm>
          <a:prstGeom prst="rect">
            <a:avLst/>
          </a:prstGeom>
        </p:spPr>
      </p:pic>
      <p:pic>
        <p:nvPicPr>
          <p:cNvPr id="15" name="Picture 14">
            <a:extLst>
              <a:ext uri="{FF2B5EF4-FFF2-40B4-BE49-F238E27FC236}">
                <a16:creationId xmlns:a16="http://schemas.microsoft.com/office/drawing/2014/main" id="{AE5B6BF2-E4A6-4E40-B0AE-FA1BC68EA39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50002" y="3810000"/>
            <a:ext cx="2784117" cy="1566066"/>
          </a:xfrm>
          <a:prstGeom prst="rect">
            <a:avLst/>
          </a:prstGeom>
        </p:spPr>
      </p:pic>
      <p:pic>
        <p:nvPicPr>
          <p:cNvPr id="17" name="Picture 16">
            <a:extLst>
              <a:ext uri="{FF2B5EF4-FFF2-40B4-BE49-F238E27FC236}">
                <a16:creationId xmlns:a16="http://schemas.microsoft.com/office/drawing/2014/main" id="{1524EC66-08FD-4C4A-BD23-D47B5B5635D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9881" y="3810000"/>
            <a:ext cx="2784118" cy="1566066"/>
          </a:xfrm>
          <a:prstGeom prst="rect">
            <a:avLst/>
          </a:prstGeom>
        </p:spPr>
      </p:pic>
    </p:spTree>
    <p:extLst>
      <p:ext uri="{BB962C8B-B14F-4D97-AF65-F5344CB8AC3E}">
        <p14:creationId xmlns:p14="http://schemas.microsoft.com/office/powerpoint/2010/main" val="624791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019FB739-7A50-4A09-38E0-BEF0D6B35595}"/>
              </a:ext>
            </a:extLst>
          </p:cNvPr>
          <p:cNvSpPr>
            <a:spLocks noGrp="1" noChangeArrowheads="1"/>
          </p:cNvSpPr>
          <p:nvPr>
            <p:ph type="title"/>
          </p:nvPr>
        </p:nvSpPr>
        <p:spPr>
          <a:xfrm>
            <a:off x="660400" y="581025"/>
            <a:ext cx="7886700" cy="1325563"/>
          </a:xfrm>
        </p:spPr>
        <p:txBody>
          <a:bodyPr/>
          <a:lstStyle/>
          <a:p>
            <a:pPr eaLnBrk="1" hangingPunct="1"/>
            <a:r>
              <a:rPr lang="en-US" altLang="en-US">
                <a:latin typeface="Times New Roman" panose="02020603050405020304" pitchFamily="18" charset="0"/>
                <a:cs typeface="Times New Roman" panose="02020603050405020304" pitchFamily="18" charset="0"/>
              </a:rPr>
              <a:t>Contribution of Team members</a:t>
            </a:r>
          </a:p>
        </p:txBody>
      </p:sp>
      <p:sp>
        <p:nvSpPr>
          <p:cNvPr id="10243" name="Rectangle 3">
            <a:extLst>
              <a:ext uri="{FF2B5EF4-FFF2-40B4-BE49-F238E27FC236}">
                <a16:creationId xmlns:a16="http://schemas.microsoft.com/office/drawing/2014/main" id="{FA078322-177B-1CBA-AFE3-372E769B85CA}"/>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9F31D390-07A2-6801-3B0B-37B6B51F9CB1}"/>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4A0D504B-D476-F633-595C-08F8DA2146EE}"/>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757308A5-EFD6-4255-91E5-1102AAF6A28D}" type="slidenum">
              <a:rPr lang="en-US" altLang="en-US">
                <a:solidFill>
                  <a:srgbClr val="898989"/>
                </a:solidFill>
              </a:rPr>
              <a:pPr/>
              <a:t>17</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8" name="Rectangle 3">
            <a:extLst>
              <a:ext uri="{FF2B5EF4-FFF2-40B4-BE49-F238E27FC236}">
                <a16:creationId xmlns:a16="http://schemas.microsoft.com/office/drawing/2014/main" id="{734D70C3-542B-465F-85DA-9E721C9BB8A2}"/>
              </a:ext>
            </a:extLst>
          </p:cNvPr>
          <p:cNvSpPr txBox="1">
            <a:spLocks noChangeArrowheads="1"/>
          </p:cNvSpPr>
          <p:nvPr/>
        </p:nvSpPr>
        <p:spPr bwMode="auto">
          <a:xfrm>
            <a:off x="596900" y="1676400"/>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eaLnBrk="1" fontAlgn="auto" hangingPunct="1">
              <a:spcAft>
                <a:spcPts val="0"/>
              </a:spcAft>
              <a:buFont typeface="Arial" panose="020B0604020202020204" pitchFamily="34" charset="0"/>
              <a:buNone/>
              <a:defRPr/>
            </a:pPr>
            <a:endParaRPr lang="en-US" altLang="en-US"/>
          </a:p>
          <a:p>
            <a:pPr marL="0" indent="0" eaLnBrk="1" fontAlgn="auto" hangingPunct="1">
              <a:spcAft>
                <a:spcPts val="0"/>
              </a:spcAft>
              <a:buFont typeface="Arial" panose="020B0604020202020204" pitchFamily="34" charset="0"/>
              <a:buNone/>
              <a:defRPr/>
            </a:pPr>
            <a:endParaRPr lang="en-US" altLang="en-US"/>
          </a:p>
          <a:p>
            <a:pPr eaLnBrk="1" fontAlgn="auto" hangingPunct="1">
              <a:spcAft>
                <a:spcPts val="0"/>
              </a:spcAft>
              <a:defRPr/>
            </a:pPr>
            <a:endParaRPr lang="en-US" altLang="en-US" dirty="0"/>
          </a:p>
        </p:txBody>
      </p:sp>
      <p:sp>
        <p:nvSpPr>
          <p:cNvPr id="9" name="TextBox 8">
            <a:extLst>
              <a:ext uri="{FF2B5EF4-FFF2-40B4-BE49-F238E27FC236}">
                <a16:creationId xmlns:a16="http://schemas.microsoft.com/office/drawing/2014/main" id="{A12A54E0-1FE1-40F1-8196-11CD6585C572}"/>
              </a:ext>
            </a:extLst>
          </p:cNvPr>
          <p:cNvSpPr txBox="1"/>
          <p:nvPr/>
        </p:nvSpPr>
        <p:spPr>
          <a:xfrm>
            <a:off x="322356" y="1527175"/>
            <a:ext cx="8763000" cy="2431435"/>
          </a:xfrm>
          <a:prstGeom prst="rect">
            <a:avLst/>
          </a:prstGeom>
          <a:noFill/>
        </p:spPr>
        <p:txBody>
          <a:bodyPr wrap="square" rtlCol="0">
            <a:spAutoFit/>
          </a:bodyPr>
          <a:lstStyle/>
          <a:p>
            <a:r>
              <a:rPr lang="en-US" sz="1900" dirty="0">
                <a:latin typeface="Times New Roman" panose="02020603050405020304" pitchFamily="18" charset="0"/>
                <a:cs typeface="Times New Roman" panose="02020603050405020304" pitchFamily="18" charset="0"/>
              </a:rPr>
              <a:t>Dani N(21113004)</a:t>
            </a:r>
          </a:p>
          <a:p>
            <a:pPr marL="285750" indent="-28575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Gathering Information such as Research paper, Images, Youtube videos for reference</a:t>
            </a:r>
          </a:p>
          <a:p>
            <a:pPr marL="285750" indent="-28575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Learning Python Opencv, pygame integration</a:t>
            </a:r>
          </a:p>
          <a:p>
            <a:pPr marL="285750" indent="-28575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Making ppt slide such as Intro, Objective, System Requirement, Module list, Screenshots Literature Survey such as Machine Vision Based Ping Pong, Machine Learning with Pong Game,</a:t>
            </a:r>
          </a:p>
          <a:p>
            <a:pPr marL="285750" indent="-28575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Accessing Camera module</a:t>
            </a:r>
          </a:p>
          <a:p>
            <a:endParaRPr lang="en-IN" sz="19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A68CAB89-6C42-4958-8D64-9C41E26D0B4E}"/>
              </a:ext>
            </a:extLst>
          </p:cNvPr>
          <p:cNvSpPr txBox="1"/>
          <p:nvPr/>
        </p:nvSpPr>
        <p:spPr>
          <a:xfrm>
            <a:off x="322356" y="3755045"/>
            <a:ext cx="8763000" cy="2431435"/>
          </a:xfrm>
          <a:prstGeom prst="rect">
            <a:avLst/>
          </a:prstGeom>
          <a:noFill/>
        </p:spPr>
        <p:txBody>
          <a:bodyPr wrap="square" rtlCol="0">
            <a:spAutoFit/>
          </a:bodyPr>
          <a:lstStyle/>
          <a:p>
            <a:r>
              <a:rPr lang="en-US" sz="1900" dirty="0">
                <a:latin typeface="Times New Roman" panose="02020603050405020304" pitchFamily="18" charset="0"/>
                <a:cs typeface="Times New Roman" panose="02020603050405020304" pitchFamily="18" charset="0"/>
              </a:rPr>
              <a:t>Dharshan R E(21113049)</a:t>
            </a:r>
          </a:p>
          <a:p>
            <a:pPr marL="285750" indent="-28575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Gathering Information such as Research paper, Camera accessing, Youtube videos for reference</a:t>
            </a:r>
          </a:p>
          <a:p>
            <a:pPr marL="285750" indent="-28575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Learning Python Mediapipe, pygame button module integration with wav</a:t>
            </a:r>
          </a:p>
          <a:p>
            <a:pPr marL="285750" indent="-28575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Making ppt slide such as Abstract, Goals and Motivation, Proposed System/Work Problem definition, Architecture Diagram, Module Description, Implementation, Literature Survey such as Pong game using Ai, VHDL,  FGPA. </a:t>
            </a:r>
          </a:p>
          <a:p>
            <a:pPr marL="285750" indent="-28575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Detecting the Hands and its landmarks</a:t>
            </a:r>
            <a:endParaRPr lang="en-IN" sz="19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B91EB126-DDD0-13C7-1DC9-0C279C364CC0}"/>
              </a:ext>
            </a:extLst>
          </p:cNvPr>
          <p:cNvSpPr>
            <a:spLocks noGrp="1" noChangeArrowheads="1"/>
          </p:cNvSpPr>
          <p:nvPr>
            <p:ph type="title"/>
          </p:nvPr>
        </p:nvSpPr>
        <p:spPr>
          <a:xfrm>
            <a:off x="628650" y="609600"/>
            <a:ext cx="7886700" cy="1325563"/>
          </a:xfrm>
        </p:spPr>
        <p:txBody>
          <a:bodyPr/>
          <a:lstStyle/>
          <a:p>
            <a:pPr eaLnBrk="1" hangingPunct="1"/>
            <a:r>
              <a:rPr lang="en-US" altLang="en-US" b="1">
                <a:latin typeface="Times New Roman" panose="02020603050405020304" pitchFamily="18" charset="0"/>
                <a:cs typeface="Times New Roman" panose="02020603050405020304" pitchFamily="18" charset="0"/>
              </a:rPr>
              <a:t>References</a:t>
            </a:r>
          </a:p>
        </p:txBody>
      </p:sp>
      <p:sp>
        <p:nvSpPr>
          <p:cNvPr id="10243" name="Rectangle 3">
            <a:extLst>
              <a:ext uri="{FF2B5EF4-FFF2-40B4-BE49-F238E27FC236}">
                <a16:creationId xmlns:a16="http://schemas.microsoft.com/office/drawing/2014/main" id="{D093BEFE-62EA-9A8D-983F-8A0147DE3519}"/>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8E471AA6-BB50-2F15-3397-3DDD87848622}"/>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77FF2640-4351-B73D-06CE-97DBA77D8C2F}"/>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F9A6B9F8-4BB4-422D-A390-E1E000D6D2D8}" type="slidenum">
              <a:rPr lang="en-US" altLang="en-US">
                <a:solidFill>
                  <a:srgbClr val="898989"/>
                </a:solidFill>
              </a:rPr>
              <a:pPr/>
              <a:t>18</a:t>
            </a:fld>
            <a:endParaRPr lang="en-US" altLang="en-US">
              <a:solidFill>
                <a:srgbClr val="898989"/>
              </a:solidFill>
            </a:endParaRPr>
          </a:p>
        </p:txBody>
      </p:sp>
      <p:sp>
        <p:nvSpPr>
          <p:cNvPr id="11271" name="Rectangle 3">
            <a:extLst>
              <a:ext uri="{FF2B5EF4-FFF2-40B4-BE49-F238E27FC236}">
                <a16:creationId xmlns:a16="http://schemas.microsoft.com/office/drawing/2014/main" id="{7A6D02C3-6528-745F-4DA7-BFC0EB8BACB2}"/>
              </a:ext>
            </a:extLst>
          </p:cNvPr>
          <p:cNvSpPr>
            <a:spLocks noChangeArrowheads="1"/>
          </p:cNvSpPr>
          <p:nvPr/>
        </p:nvSpPr>
        <p:spPr bwMode="auto">
          <a:xfrm>
            <a:off x="533400" y="1603842"/>
            <a:ext cx="7981950" cy="3108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l"/>
            <a:r>
              <a:rPr lang="en-IN" sz="1400" b="1" dirty="0">
                <a:solidFill>
                  <a:sysClr val="windowText" lastClr="000000"/>
                </a:solidFill>
                <a:latin typeface="Times New Roman" panose="02020603050405020304" pitchFamily="18" charset="0"/>
                <a:cs typeface="Times New Roman" panose="02020603050405020304" pitchFamily="18" charset="0"/>
              </a:rPr>
              <a:t>R</a:t>
            </a:r>
            <a:r>
              <a:rPr lang="en-IN" sz="1400" b="1" i="0" dirty="0">
                <a:solidFill>
                  <a:sysClr val="windowText" lastClr="000000"/>
                </a:solidFill>
                <a:effectLst/>
                <a:latin typeface="Times New Roman" panose="02020603050405020304" pitchFamily="18" charset="0"/>
                <a:cs typeface="Times New Roman" panose="02020603050405020304" pitchFamily="18" charset="0"/>
              </a:rPr>
              <a:t>eferences:</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"Real-time hand gesture recognition using a depth sensor" by Mohamed E. K. Soliman and Mohamed S. Kamel, published in the Journal of Ambient Intelligence and Humanized Computing in 2021.</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"A review of hand gesture recognition techniques for human-computer interaction" by </a:t>
            </a:r>
            <a:r>
              <a:rPr lang="en-US" sz="1400" b="0" i="0" dirty="0" err="1">
                <a:solidFill>
                  <a:sysClr val="windowText" lastClr="000000"/>
                </a:solidFill>
                <a:effectLst/>
                <a:latin typeface="Times New Roman" panose="02020603050405020304" pitchFamily="18" charset="0"/>
                <a:cs typeface="Times New Roman" panose="02020603050405020304" pitchFamily="18" charset="0"/>
              </a:rPr>
              <a:t>Xiaofei</a:t>
            </a:r>
            <a:r>
              <a:rPr lang="en-US" sz="1400" b="0" i="0" dirty="0">
                <a:solidFill>
                  <a:sysClr val="windowText" lastClr="000000"/>
                </a:solidFill>
                <a:effectLst/>
                <a:latin typeface="Times New Roman" panose="02020603050405020304" pitchFamily="18" charset="0"/>
                <a:cs typeface="Times New Roman" panose="02020603050405020304" pitchFamily="18" charset="0"/>
              </a:rPr>
              <a:t> Du, Xinghao Chen, and Yulong Dong, published in the Journal of Visual Communication and Image Representation in 2021.</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"Deep learning for hand gesture recognition: A survey" by Ahmed </a:t>
            </a:r>
            <a:r>
              <a:rPr lang="en-US" sz="1400" b="0" i="0" dirty="0" err="1">
                <a:solidFill>
                  <a:sysClr val="windowText" lastClr="000000"/>
                </a:solidFill>
                <a:effectLst/>
                <a:latin typeface="Times New Roman" panose="02020603050405020304" pitchFamily="18" charset="0"/>
                <a:cs typeface="Times New Roman" panose="02020603050405020304" pitchFamily="18" charset="0"/>
              </a:rPr>
              <a:t>Elgammal</a:t>
            </a:r>
            <a:r>
              <a:rPr lang="en-US" sz="1400" b="0" i="0" dirty="0">
                <a:solidFill>
                  <a:sysClr val="windowText" lastClr="000000"/>
                </a:solidFill>
                <a:effectLst/>
                <a:latin typeface="Times New Roman" panose="02020603050405020304" pitchFamily="18" charset="0"/>
                <a:cs typeface="Times New Roman" panose="02020603050405020304" pitchFamily="18" charset="0"/>
              </a:rPr>
              <a:t> and Rania Ibrahim, published in the IEEE Access journal in 2021.</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"Hand gesture recognition using deep learning: A survey" by S. Suresh, A. K. Singh, and R. K. Singh, published in the Journal of Ambient Intelligence and Humanized Computing in 2022.</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"Hand gesture recognition using convolutional neural networks" by Wei-</a:t>
            </a:r>
            <a:r>
              <a:rPr lang="en-US" sz="1400" b="0" i="0" dirty="0" err="1">
                <a:solidFill>
                  <a:sysClr val="windowText" lastClr="000000"/>
                </a:solidFill>
                <a:effectLst/>
                <a:latin typeface="Times New Roman" panose="02020603050405020304" pitchFamily="18" charset="0"/>
                <a:cs typeface="Times New Roman" panose="02020603050405020304" pitchFamily="18" charset="0"/>
              </a:rPr>
              <a:t>Chih</a:t>
            </a:r>
            <a:r>
              <a:rPr lang="en-US" sz="1400" b="0" i="0" dirty="0">
                <a:solidFill>
                  <a:sysClr val="windowText" lastClr="000000"/>
                </a:solidFill>
                <a:effectLst/>
                <a:latin typeface="Times New Roman" panose="02020603050405020304" pitchFamily="18" charset="0"/>
                <a:cs typeface="Times New Roman" panose="02020603050405020304" pitchFamily="18" charset="0"/>
              </a:rPr>
              <a:t> Hung, Yu-Ting Chen, and Jyh-Cheng Chen, published in the Journal of Ambient Intelligence and Humanized Computing in 2021.</a:t>
            </a:r>
          </a:p>
          <a:p>
            <a:pPr>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"MediaPipe: A Framework for Perceptual Computing" by Google Research, 2021.</a:t>
            </a:r>
          </a:p>
          <a:p>
            <a:pPr algn="l">
              <a:buFont typeface="+mj-lt"/>
              <a:buAutoNum type="arabicPeriod"/>
            </a:pPr>
            <a:endParaRPr lang="en-IN" sz="1400" b="0" i="0" dirty="0">
              <a:solidFill>
                <a:srgbClr val="D1D5DB"/>
              </a:solidFill>
              <a:effectLst/>
              <a:latin typeface="Söhne"/>
            </a:endParaRPr>
          </a:p>
        </p:txBody>
      </p:sp>
      <p:pic>
        <p:nvPicPr>
          <p:cNvPr id="8"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9" name="TextBox 8">
            <a:extLst>
              <a:ext uri="{FF2B5EF4-FFF2-40B4-BE49-F238E27FC236}">
                <a16:creationId xmlns:a16="http://schemas.microsoft.com/office/drawing/2014/main" id="{6B831145-7147-4991-B76F-555ED20DDE8A}"/>
              </a:ext>
            </a:extLst>
          </p:cNvPr>
          <p:cNvSpPr txBox="1"/>
          <p:nvPr/>
        </p:nvSpPr>
        <p:spPr>
          <a:xfrm>
            <a:off x="533400" y="4548189"/>
            <a:ext cx="8458200" cy="1169551"/>
          </a:xfrm>
          <a:prstGeom prst="rect">
            <a:avLst/>
          </a:prstGeom>
          <a:noFill/>
        </p:spPr>
        <p:txBody>
          <a:bodyPr wrap="square" rtlCol="0">
            <a:spAutoFit/>
          </a:bodyPr>
          <a:lstStyle/>
          <a:p>
            <a:pPr eaLnBrk="1" fontAlgn="auto" hangingPunct="1">
              <a:spcBef>
                <a:spcPts val="0"/>
              </a:spcBef>
              <a:spcAft>
                <a:spcPts val="0"/>
              </a:spcAft>
            </a:pPr>
            <a:r>
              <a:rPr lang="en-IN" sz="1400" b="1" dirty="0">
                <a:solidFill>
                  <a:sysClr val="windowText" lastClr="000000"/>
                </a:solidFill>
                <a:latin typeface="Times New Roman" panose="02020603050405020304" pitchFamily="18" charset="0"/>
                <a:cs typeface="Times New Roman" panose="02020603050405020304" pitchFamily="18" charset="0"/>
              </a:rPr>
              <a:t>Reference books:</a:t>
            </a:r>
          </a:p>
          <a:p>
            <a:pPr eaLnBrk="1" fontAlgn="auto" hangingPunct="1">
              <a:spcBef>
                <a:spcPts val="0"/>
              </a:spcBef>
              <a:spcAft>
                <a:spcPts val="0"/>
              </a:spcAft>
              <a:buFont typeface="Arial" panose="020B0604020202020204" pitchFamily="34" charset="0"/>
              <a:buChar char="•"/>
            </a:pPr>
            <a:r>
              <a:rPr lang="en-IN" sz="1400" dirty="0">
                <a:solidFill>
                  <a:sysClr val="windowText" lastClr="000000"/>
                </a:solidFill>
                <a:latin typeface="Times New Roman" panose="02020603050405020304" pitchFamily="18" charset="0"/>
                <a:cs typeface="Times New Roman" panose="02020603050405020304" pitchFamily="18" charset="0"/>
              </a:rPr>
              <a:t>"Mastering OpenCV 4 with Python: A practical guide covering topics from image processing, augmented reality to deep learning with OpenCV 4 and Python 3" by Alberto Fernández Villán</a:t>
            </a:r>
          </a:p>
          <a:p>
            <a:pPr eaLnBrk="1" fontAlgn="auto" hangingPunct="1">
              <a:spcBef>
                <a:spcPts val="0"/>
              </a:spcBef>
              <a:spcAft>
                <a:spcPts val="0"/>
              </a:spcAft>
              <a:buFont typeface="Arial" panose="020B0604020202020204" pitchFamily="34" charset="0"/>
              <a:buChar char="•"/>
            </a:pPr>
            <a:r>
              <a:rPr lang="en-IN" sz="1400" dirty="0">
                <a:solidFill>
                  <a:sysClr val="windowText" lastClr="000000"/>
                </a:solidFill>
                <a:latin typeface="Times New Roman" panose="02020603050405020304" pitchFamily="18" charset="0"/>
                <a:cs typeface="Times New Roman" panose="02020603050405020304" pitchFamily="18" charset="0"/>
              </a:rPr>
              <a:t>"OpenCV with Python By Example" by Prateek Joshi</a:t>
            </a:r>
          </a:p>
          <a:p>
            <a:pPr eaLnBrk="1" fontAlgn="auto" hangingPunct="1">
              <a:spcBef>
                <a:spcPts val="0"/>
              </a:spcBef>
              <a:spcAft>
                <a:spcPts val="0"/>
              </a:spcAft>
              <a:buFont typeface="Arial" panose="020B0604020202020204" pitchFamily="34" charset="0"/>
              <a:buChar char="•"/>
            </a:pPr>
            <a:r>
              <a:rPr lang="en-IN" sz="1400" dirty="0">
                <a:solidFill>
                  <a:sysClr val="windowText" lastClr="000000"/>
                </a:solidFill>
                <a:latin typeface="Times New Roman" panose="02020603050405020304" pitchFamily="18" charset="0"/>
                <a:cs typeface="Times New Roman" panose="02020603050405020304" pitchFamily="18" charset="0"/>
              </a:rPr>
              <a:t>"Learning OpenCV 4 Computer Vision with Python 3" by Joseph </a:t>
            </a:r>
            <a:r>
              <a:rPr lang="en-IN" sz="1400" dirty="0" err="1">
                <a:solidFill>
                  <a:sysClr val="windowText" lastClr="000000"/>
                </a:solidFill>
                <a:latin typeface="Times New Roman" panose="02020603050405020304" pitchFamily="18" charset="0"/>
                <a:cs typeface="Times New Roman" panose="02020603050405020304" pitchFamily="18" charset="0"/>
              </a:rPr>
              <a:t>Howse</a:t>
            </a:r>
            <a:endParaRPr lang="en-IN" sz="1400" dirty="0">
              <a:solidFill>
                <a:sysClr val="windowText" lastClr="00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None/>
            </a:pPr>
            <a:endParaRPr lang="en-US" dirty="0"/>
          </a:p>
        </p:txBody>
      </p:sp>
      <p:sp>
        <p:nvSpPr>
          <p:cNvPr id="4" name="Footer Placeholder 3"/>
          <p:cNvSpPr>
            <a:spLocks noGrp="1"/>
          </p:cNvSpPr>
          <p:nvPr>
            <p:ph type="ftr" sz="quarter" idx="11"/>
          </p:nvPr>
        </p:nvSpPr>
        <p:spPr/>
        <p:txBody>
          <a:bodyPr/>
          <a:lstStyle/>
          <a:p>
            <a:pPr>
              <a:defRPr/>
            </a:pPr>
            <a:r>
              <a:rPr lang="en-US"/>
              <a:t>DEPT. of CSE                      CSB4243-Design Project-1</a:t>
            </a:r>
          </a:p>
        </p:txBody>
      </p:sp>
      <p:sp>
        <p:nvSpPr>
          <p:cNvPr id="5" name="Slide Number Placeholder 4"/>
          <p:cNvSpPr>
            <a:spLocks noGrp="1"/>
          </p:cNvSpPr>
          <p:nvPr>
            <p:ph type="sldNum" sz="quarter" idx="12"/>
          </p:nvPr>
        </p:nvSpPr>
        <p:spPr/>
        <p:txBody>
          <a:bodyPr/>
          <a:lstStyle/>
          <a:p>
            <a:fld id="{9D73CAE4-B13A-4AC7-ABCD-5EDF85FE4EA2}" type="slidenum">
              <a:rPr lang="en-US" altLang="en-US" smtClean="0"/>
              <a:pPr/>
              <a:t>19</a:t>
            </a:fld>
            <a:endParaRPr lang="en-US" altLang="en-US"/>
          </a:p>
        </p:txBody>
      </p:sp>
      <p:pic>
        <p:nvPicPr>
          <p:cNvPr id="6"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7" name="Rectangle 6"/>
          <p:cNvSpPr/>
          <p:nvPr/>
        </p:nvSpPr>
        <p:spPr>
          <a:xfrm>
            <a:off x="2400347" y="2967335"/>
            <a:ext cx="3630738" cy="923330"/>
          </a:xfrm>
          <a:prstGeom prst="rect">
            <a:avLst/>
          </a:prstGeom>
          <a:noFill/>
        </p:spPr>
        <p:txBody>
          <a:bodyPr wrap="none" lIns="91440" tIns="45720" rIns="91440" bIns="45720">
            <a:spAutoFit/>
          </a:bodyPr>
          <a:lstStyle/>
          <a:p>
            <a:pPr algn="ctr"/>
            <a:r>
              <a:rPr lang="en-US" sz="5400" b="1" cap="none" spc="0" dirty="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F91571FD-C06A-AEFD-D047-7A33F984C95F}"/>
              </a:ext>
            </a:extLst>
          </p:cNvPr>
          <p:cNvSpPr>
            <a:spLocks noGrp="1" noChangeArrowheads="1"/>
          </p:cNvSpPr>
          <p:nvPr>
            <p:ph type="title"/>
          </p:nvPr>
        </p:nvSpPr>
        <p:spPr>
          <a:xfrm>
            <a:off x="660400" y="581025"/>
            <a:ext cx="7886700" cy="1325563"/>
          </a:xfrm>
        </p:spPr>
        <p:txBody>
          <a:bodyPr rtlCol="0">
            <a:normAutofit/>
          </a:bodyPr>
          <a:lstStyle/>
          <a:p>
            <a:pPr eaLnBrk="1" fontAlgn="auto" hangingPunct="1">
              <a:spcAft>
                <a:spcPts val="0"/>
              </a:spcAft>
              <a:defRPr/>
            </a:pPr>
            <a:r>
              <a:rPr lang="en-US" altLang="en-US" dirty="0">
                <a:solidFill>
                  <a:schemeClr val="tx1">
                    <a:lumMod val="75000"/>
                    <a:lumOff val="25000"/>
                  </a:schemeClr>
                </a:solidFill>
                <a:latin typeface="Times New Roman" panose="02020603050405020304" pitchFamily="18" charset="0"/>
                <a:cs typeface="Times New Roman" panose="02020603050405020304" pitchFamily="18" charset="0"/>
              </a:rPr>
              <a:t>Agenda for Review2</a:t>
            </a:r>
          </a:p>
        </p:txBody>
      </p:sp>
      <p:sp>
        <p:nvSpPr>
          <p:cNvPr id="10243" name="Rectangle 3">
            <a:extLst>
              <a:ext uri="{FF2B5EF4-FFF2-40B4-BE49-F238E27FC236}">
                <a16:creationId xmlns:a16="http://schemas.microsoft.com/office/drawing/2014/main" id="{1EC25644-0967-43D7-17A2-92D06FDB3851}"/>
              </a:ext>
            </a:extLst>
          </p:cNvPr>
          <p:cNvSpPr>
            <a:spLocks noGrp="1" noChangeArrowheads="1"/>
          </p:cNvSpPr>
          <p:nvPr>
            <p:ph idx="1"/>
          </p:nvPr>
        </p:nvSpPr>
        <p:spPr/>
        <p:txBody>
          <a:bodyPr rtlCol="0">
            <a:normAutofit fontScale="77500" lnSpcReduction="20000"/>
          </a:bodyPr>
          <a:lstStyle/>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Introduction</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Goals and Motivation</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Literature review/Existing Systems</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Problem Definition</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Objective</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Proposed System/Work</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System Requirement</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Architecture Diagram</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Module List</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Modular Description</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Implementation</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Screenshots</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Contribution of Team members</a:t>
            </a:r>
          </a:p>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References</a:t>
            </a:r>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D479CC9C-D5DA-FBBD-6BFC-88CB6691541F}"/>
              </a:ext>
            </a:extLst>
          </p:cNvPr>
          <p:cNvSpPr>
            <a:spLocks noGrp="1"/>
          </p:cNvSpPr>
          <p:nvPr>
            <p:ph type="ftr" sz="quarter" idx="11"/>
          </p:nvPr>
        </p:nvSpPr>
        <p:spPr/>
        <p:txBody>
          <a:bodyPr/>
          <a:lstStyle/>
          <a:p>
            <a:pPr>
              <a:defRPr/>
            </a:pPr>
            <a:r>
              <a:rPr lang="en-US" dirty="0"/>
              <a:t>DEPT. of CSE                      CSB4243-Design Project-1</a:t>
            </a:r>
          </a:p>
        </p:txBody>
      </p:sp>
      <p:sp>
        <p:nvSpPr>
          <p:cNvPr id="4" name="Slide Number Placeholder 3">
            <a:extLst>
              <a:ext uri="{FF2B5EF4-FFF2-40B4-BE49-F238E27FC236}">
                <a16:creationId xmlns:a16="http://schemas.microsoft.com/office/drawing/2014/main" id="{142838BE-A3A4-C058-E593-93C3DC43A937}"/>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23A621E8-BDFC-458A-A8BF-1376CC700499}" type="slidenum">
              <a:rPr lang="en-US" altLang="en-US">
                <a:solidFill>
                  <a:srgbClr val="898989"/>
                </a:solidFill>
              </a:rPr>
              <a:pPr/>
              <a:t>2</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Introduction</a:t>
            </a:r>
          </a:p>
        </p:txBody>
      </p:sp>
      <p:sp>
        <p:nvSpPr>
          <p:cNvPr id="4" name="Footer Placeholder 3"/>
          <p:cNvSpPr>
            <a:spLocks noGrp="1"/>
          </p:cNvSpPr>
          <p:nvPr>
            <p:ph type="ftr" sz="quarter" idx="11"/>
          </p:nvPr>
        </p:nvSpPr>
        <p:spPr/>
        <p:txBody>
          <a:bodyPr/>
          <a:lstStyle/>
          <a:p>
            <a:pPr>
              <a:defRPr/>
            </a:pPr>
            <a:r>
              <a:rPr lang="en-US"/>
              <a:t>DEPT. of CSE                      CSB4243-Design Project-1</a:t>
            </a:r>
          </a:p>
        </p:txBody>
      </p:sp>
      <p:sp>
        <p:nvSpPr>
          <p:cNvPr id="5" name="Slide Number Placeholder 4"/>
          <p:cNvSpPr>
            <a:spLocks noGrp="1"/>
          </p:cNvSpPr>
          <p:nvPr>
            <p:ph type="sldNum" sz="quarter" idx="12"/>
          </p:nvPr>
        </p:nvSpPr>
        <p:spPr/>
        <p:txBody>
          <a:bodyPr/>
          <a:lstStyle/>
          <a:p>
            <a:fld id="{9D73CAE4-B13A-4AC7-ABCD-5EDF85FE4EA2}" type="slidenum">
              <a:rPr lang="en-US" altLang="en-US" smtClean="0"/>
              <a:pPr/>
              <a:t>3</a:t>
            </a:fld>
            <a:endParaRPr lang="en-US" altLang="en-US"/>
          </a:p>
        </p:txBody>
      </p:sp>
      <p:pic>
        <p:nvPicPr>
          <p:cNvPr id="6"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7" name="Content Placeholder 2">
            <a:extLst>
              <a:ext uri="{FF2B5EF4-FFF2-40B4-BE49-F238E27FC236}">
                <a16:creationId xmlns:a16="http://schemas.microsoft.com/office/drawing/2014/main" id="{E42514F9-F36E-4860-B543-FA5C1AF7784A}"/>
              </a:ext>
            </a:extLst>
          </p:cNvPr>
          <p:cNvSpPr>
            <a:spLocks noGrp="1"/>
          </p:cNvSpPr>
          <p:nvPr>
            <p:ph idx="1"/>
          </p:nvPr>
        </p:nvSpPr>
        <p:spPr>
          <a:xfrm>
            <a:off x="628650" y="1825625"/>
            <a:ext cx="7886700" cy="4351338"/>
          </a:xfrm>
        </p:spPr>
        <p:txBody>
          <a:bodyPr/>
          <a:lstStyle/>
          <a:p>
            <a:pPr marL="0" indent="0" algn="ctr">
              <a:buNone/>
            </a:pPr>
            <a:r>
              <a:rPr lang="en-US" sz="2400" dirty="0">
                <a:latin typeface="Times New Roman" panose="02020603050405020304" pitchFamily="18" charset="0"/>
                <a:cs typeface="Times New Roman" panose="02020603050405020304" pitchFamily="18" charset="0"/>
              </a:rPr>
              <a:t>We extend a warm welcome to our design project centered around Table Tennis using Hand Gesture. Our foremost goal is to fabricate a captivating and pulsating game by exploiting the potential of manual gesture identification technology. Our software utilizes webcam feeds, monitoring user's hands in real-time which steers rackets on-screen via their gestures; the ultimate aim being that users stop balls from passing through them unimpeded. OpenCV library has been implemented for image processing while cvzone serves as our tracking platform - ultimately this amalgamation leads us closer towards an immersive gaming experience with depth unlike any other.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latin typeface="Times New Roman" panose="02020603050405020304" pitchFamily="18" charset="0"/>
                <a:cs typeface="Times New Roman" panose="02020603050405020304" pitchFamily="18" charset="0"/>
              </a:rPr>
              <a:t>Goals and Motivation</a:t>
            </a:r>
            <a:endParaRPr lang="en-US" dirty="0"/>
          </a:p>
        </p:txBody>
      </p:sp>
      <p:sp>
        <p:nvSpPr>
          <p:cNvPr id="4" name="Footer Placeholder 3"/>
          <p:cNvSpPr>
            <a:spLocks noGrp="1"/>
          </p:cNvSpPr>
          <p:nvPr>
            <p:ph type="ftr" sz="quarter" idx="11"/>
          </p:nvPr>
        </p:nvSpPr>
        <p:spPr/>
        <p:txBody>
          <a:bodyPr/>
          <a:lstStyle/>
          <a:p>
            <a:pPr>
              <a:defRPr/>
            </a:pPr>
            <a:r>
              <a:rPr lang="en-US"/>
              <a:t>DEPT. of CSE                      CSB4243-Design Project-1</a:t>
            </a:r>
          </a:p>
        </p:txBody>
      </p:sp>
      <p:sp>
        <p:nvSpPr>
          <p:cNvPr id="5" name="Slide Number Placeholder 4"/>
          <p:cNvSpPr>
            <a:spLocks noGrp="1"/>
          </p:cNvSpPr>
          <p:nvPr>
            <p:ph type="sldNum" sz="quarter" idx="12"/>
          </p:nvPr>
        </p:nvSpPr>
        <p:spPr/>
        <p:txBody>
          <a:bodyPr/>
          <a:lstStyle/>
          <a:p>
            <a:fld id="{9D73CAE4-B13A-4AC7-ABCD-5EDF85FE4EA2}" type="slidenum">
              <a:rPr lang="en-US" altLang="en-US" smtClean="0"/>
              <a:pPr/>
              <a:t>4</a:t>
            </a:fld>
            <a:endParaRPr lang="en-US" altLang="en-US"/>
          </a:p>
        </p:txBody>
      </p:sp>
      <p:pic>
        <p:nvPicPr>
          <p:cNvPr id="6"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7" name="Content Placeholder 2">
            <a:extLst>
              <a:ext uri="{FF2B5EF4-FFF2-40B4-BE49-F238E27FC236}">
                <a16:creationId xmlns:a16="http://schemas.microsoft.com/office/drawing/2014/main" id="{54936A27-85D5-44E7-8119-5736E74433DC}"/>
              </a:ext>
            </a:extLst>
          </p:cNvPr>
          <p:cNvSpPr>
            <a:spLocks noGrp="1"/>
          </p:cNvSpPr>
          <p:nvPr>
            <p:ph idx="1"/>
          </p:nvPr>
        </p:nvSpPr>
        <p:spPr>
          <a:xfrm>
            <a:off x="628650" y="1253331"/>
            <a:ext cx="7886700" cy="4351338"/>
          </a:xfrm>
        </p:spPr>
        <p:txBody>
          <a:bodyPr/>
          <a:lstStyle/>
          <a:p>
            <a:pPr algn="l"/>
            <a:r>
              <a:rPr lang="en-US" sz="2000" b="1" i="0" dirty="0">
                <a:ln w="0"/>
                <a:latin typeface="Times New Roman" panose="02020603050405020304" pitchFamily="18" charset="0"/>
                <a:cs typeface="Times New Roman" panose="02020603050405020304" pitchFamily="18" charset="0"/>
              </a:rPr>
              <a:t>Goals:</a:t>
            </a:r>
          </a:p>
          <a:p>
            <a:pPr algn="l"/>
            <a:r>
              <a:rPr lang="en-US" sz="2000" i="0" dirty="0">
                <a:ln w="0"/>
                <a:latin typeface="Times New Roman" panose="02020603050405020304" pitchFamily="18" charset="0"/>
                <a:cs typeface="Times New Roman" panose="02020603050405020304" pitchFamily="18" charset="0"/>
              </a:rPr>
              <a:t>To revolutionize the gaming experience by integrating hand gesture recognition technology into a Table Tennis game.</a:t>
            </a:r>
          </a:p>
          <a:p>
            <a:pPr algn="l"/>
            <a:r>
              <a:rPr lang="en-US" sz="2000" i="0" dirty="0">
                <a:ln w="0"/>
                <a:latin typeface="Times New Roman" panose="02020603050405020304" pitchFamily="18" charset="0"/>
                <a:cs typeface="Times New Roman" panose="02020603050405020304" pitchFamily="18" charset="0"/>
              </a:rPr>
              <a:t>The ultimate goal of this project is to showcase the capabilities of hand gesture recognition technology in the field of gaming and its potential to create new and exciting gaming experiences.</a:t>
            </a:r>
          </a:p>
          <a:p>
            <a:pPr algn="l"/>
            <a:r>
              <a:rPr lang="en-US" sz="2000" i="0" dirty="0">
                <a:ln w="0"/>
                <a:latin typeface="Times New Roman" panose="02020603050405020304" pitchFamily="18" charset="0"/>
                <a:cs typeface="Times New Roman" panose="02020603050405020304" pitchFamily="18" charset="0"/>
              </a:rPr>
              <a:t>And to provide an immersive gaming experience for the users.</a:t>
            </a:r>
          </a:p>
          <a:p>
            <a:pPr algn="l"/>
            <a:endParaRPr lang="en-US" sz="2000" i="0" dirty="0">
              <a:ln w="0"/>
              <a:latin typeface="Times New Roman" panose="02020603050405020304" pitchFamily="18" charset="0"/>
              <a:cs typeface="Times New Roman" panose="02020603050405020304" pitchFamily="18" charset="0"/>
            </a:endParaRPr>
          </a:p>
          <a:p>
            <a:pPr algn="l"/>
            <a:r>
              <a:rPr lang="en-US" sz="2000" b="1" i="0" dirty="0">
                <a:ln w="0"/>
                <a:latin typeface="Times New Roman" panose="02020603050405020304" pitchFamily="18" charset="0"/>
                <a:cs typeface="Times New Roman" panose="02020603050405020304" pitchFamily="18" charset="0"/>
              </a:rPr>
              <a:t>Motivation:</a:t>
            </a:r>
          </a:p>
          <a:p>
            <a:pPr algn="l"/>
            <a:r>
              <a:rPr lang="en-US" sz="2000" i="0" dirty="0">
                <a:ln w="0"/>
                <a:latin typeface="Times New Roman" panose="02020603050405020304" pitchFamily="18" charset="0"/>
                <a:cs typeface="Times New Roman" panose="02020603050405020304" pitchFamily="18" charset="0"/>
              </a:rPr>
              <a:t>The inspiration behind this project is the increasing interest in hand gesture recognition technology and its potential to bring a new level of interactivity to the gaming industry.</a:t>
            </a:r>
          </a:p>
          <a:p>
            <a:pPr algn="l"/>
            <a:r>
              <a:rPr lang="en-US" sz="2000" i="0" dirty="0">
                <a:ln w="0"/>
                <a:latin typeface="Times New Roman" panose="02020603050405020304" pitchFamily="18" charset="0"/>
                <a:cs typeface="Times New Roman" panose="02020603050405020304" pitchFamily="18" charset="0"/>
              </a:rPr>
              <a:t>The project's aspiration is to provide a fun and unique way for users to interact with the game by using their hand movements, making the game more intuitive and engaging.</a:t>
            </a:r>
          </a:p>
          <a:p>
            <a:pPr>
              <a:buFont typeface="Wingdings" panose="05000000000000000000" pitchFamily="2" charset="2"/>
              <a:buChar char="Ø"/>
            </a:pPr>
            <a:endParaRPr lang="en-IN" sz="2000" dirty="0">
              <a:ln w="0"/>
            </a:endParaRPr>
          </a:p>
          <a:p>
            <a:pPr>
              <a:buFont typeface="Wingdings" panose="05000000000000000000" pitchFamily="2" charset="2"/>
              <a:buChar char="Ø"/>
            </a:pP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D942B7AC-B44C-5539-24F1-8260BD1E571F}"/>
              </a:ext>
            </a:extLst>
          </p:cNvPr>
          <p:cNvSpPr>
            <a:spLocks noGrp="1" noChangeArrowheads="1"/>
          </p:cNvSpPr>
          <p:nvPr>
            <p:ph type="title"/>
          </p:nvPr>
        </p:nvSpPr>
        <p:spPr>
          <a:xfrm>
            <a:off x="381000" y="-104203"/>
            <a:ext cx="7886700" cy="1325563"/>
          </a:xfrm>
        </p:spPr>
        <p:txBody>
          <a:bodyPr rtlCol="0">
            <a:normAutofit fontScale="90000"/>
          </a:bodyPr>
          <a:lstStyle/>
          <a:p>
            <a:pPr eaLnBrk="1" fontAlgn="auto" hangingPunct="1">
              <a:spcAft>
                <a:spcPts val="0"/>
              </a:spcAft>
              <a:defRPr/>
            </a:pPr>
            <a:br>
              <a:rPr lang="en-US" altLang="en-US" dirty="0"/>
            </a:br>
            <a:r>
              <a:rPr lang="en-US" altLang="en-US" dirty="0">
                <a:latin typeface="Times New Roman" panose="02020603050405020304" pitchFamily="18" charset="0"/>
                <a:cs typeface="Times New Roman" panose="02020603050405020304" pitchFamily="18" charset="0"/>
              </a:rPr>
              <a:t>Literature review/Existing Systems</a:t>
            </a:r>
            <a:br>
              <a:rPr lang="en-US" altLang="en-US" dirty="0">
                <a:latin typeface="Times New Roman" panose="02020603050405020304" pitchFamily="18" charset="0"/>
                <a:cs typeface="Times New Roman" panose="02020603050405020304" pitchFamily="18" charset="0"/>
              </a:rPr>
            </a:br>
            <a:endParaRPr lang="en-US" alt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14DAEF27-CE8C-C19C-9EAD-4070D17AD297}"/>
              </a:ext>
            </a:extLst>
          </p:cNvPr>
          <p:cNvSpPr>
            <a:spLocks noGrp="1"/>
          </p:cNvSpPr>
          <p:nvPr>
            <p:ph type="ftr" sz="quarter" idx="11"/>
          </p:nvPr>
        </p:nvSpPr>
        <p:spPr/>
        <p:txBody>
          <a:bodyPr/>
          <a:lstStyle/>
          <a:p>
            <a:pPr>
              <a:defRPr/>
            </a:pPr>
            <a:r>
              <a:rPr lang="en-US"/>
              <a:t>DEPT. of CSE                      CSB4243-Design Project-1</a:t>
            </a:r>
            <a:endParaRPr lang="en-US" dirty="0"/>
          </a:p>
        </p:txBody>
      </p:sp>
      <p:sp>
        <p:nvSpPr>
          <p:cNvPr id="5" name="Slide Number Placeholder 4">
            <a:extLst>
              <a:ext uri="{FF2B5EF4-FFF2-40B4-BE49-F238E27FC236}">
                <a16:creationId xmlns:a16="http://schemas.microsoft.com/office/drawing/2014/main" id="{11E65CE4-D6A8-BDF5-0ACA-2557BDE9DFDF}"/>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B15945B7-1301-4A2B-9852-61BB0A815F76}" type="slidenum">
              <a:rPr lang="en-US" altLang="en-US">
                <a:solidFill>
                  <a:srgbClr val="898989"/>
                </a:solidFill>
              </a:rPr>
              <a:pPr/>
              <a:t>5</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6" name="Content Placeholder 5">
            <a:extLst>
              <a:ext uri="{FF2B5EF4-FFF2-40B4-BE49-F238E27FC236}">
                <a16:creationId xmlns:a16="http://schemas.microsoft.com/office/drawing/2014/main" id="{A9F33125-E263-4B34-AD95-0758BF5D47B4}"/>
              </a:ext>
            </a:extLst>
          </p:cNvPr>
          <p:cNvSpPr>
            <a:spLocks noGrp="1"/>
          </p:cNvSpPr>
          <p:nvPr>
            <p:ph idx="1"/>
          </p:nvPr>
        </p:nvSpPr>
        <p:spPr/>
        <p:txBody>
          <a:bodyPr/>
          <a:lstStyle/>
          <a:p>
            <a:endParaRPr lang="en-IN" dirty="0"/>
          </a:p>
        </p:txBody>
      </p:sp>
      <p:graphicFrame>
        <p:nvGraphicFramePr>
          <p:cNvPr id="9" name="Content Placeholder 3">
            <a:extLst>
              <a:ext uri="{FF2B5EF4-FFF2-40B4-BE49-F238E27FC236}">
                <a16:creationId xmlns:a16="http://schemas.microsoft.com/office/drawing/2014/main" id="{172FA4FF-6F0F-4D8D-8963-E402B5D712BA}"/>
              </a:ext>
            </a:extLst>
          </p:cNvPr>
          <p:cNvGraphicFramePr>
            <a:graphicFrameLocks/>
          </p:cNvGraphicFramePr>
          <p:nvPr>
            <p:extLst>
              <p:ext uri="{D42A27DB-BD31-4B8C-83A1-F6EECF244321}">
                <p14:modId xmlns:p14="http://schemas.microsoft.com/office/powerpoint/2010/main" val="1017699525"/>
              </p:ext>
            </p:extLst>
          </p:nvPr>
        </p:nvGraphicFramePr>
        <p:xfrm>
          <a:off x="426155" y="874394"/>
          <a:ext cx="8305469" cy="5541646"/>
        </p:xfrm>
        <a:graphic>
          <a:graphicData uri="http://schemas.openxmlformats.org/drawingml/2006/table">
            <a:tbl>
              <a:tblPr firstRow="1" bandRow="1">
                <a:tableStyleId>{5C22544A-7EE6-4342-B048-85BDC9FD1C3A}</a:tableStyleId>
              </a:tblPr>
              <a:tblGrid>
                <a:gridCol w="414507">
                  <a:extLst>
                    <a:ext uri="{9D8B030D-6E8A-4147-A177-3AD203B41FA5}">
                      <a16:colId xmlns:a16="http://schemas.microsoft.com/office/drawing/2014/main" val="2738810962"/>
                    </a:ext>
                  </a:extLst>
                </a:gridCol>
                <a:gridCol w="1842248">
                  <a:extLst>
                    <a:ext uri="{9D8B030D-6E8A-4147-A177-3AD203B41FA5}">
                      <a16:colId xmlns:a16="http://schemas.microsoft.com/office/drawing/2014/main" val="2086860346"/>
                    </a:ext>
                  </a:extLst>
                </a:gridCol>
                <a:gridCol w="921124">
                  <a:extLst>
                    <a:ext uri="{9D8B030D-6E8A-4147-A177-3AD203B41FA5}">
                      <a16:colId xmlns:a16="http://schemas.microsoft.com/office/drawing/2014/main" val="3416470480"/>
                    </a:ext>
                  </a:extLst>
                </a:gridCol>
                <a:gridCol w="1536580">
                  <a:extLst>
                    <a:ext uri="{9D8B030D-6E8A-4147-A177-3AD203B41FA5}">
                      <a16:colId xmlns:a16="http://schemas.microsoft.com/office/drawing/2014/main" val="697034839"/>
                    </a:ext>
                  </a:extLst>
                </a:gridCol>
                <a:gridCol w="1925906">
                  <a:extLst>
                    <a:ext uri="{9D8B030D-6E8A-4147-A177-3AD203B41FA5}">
                      <a16:colId xmlns:a16="http://schemas.microsoft.com/office/drawing/2014/main" val="3568170127"/>
                    </a:ext>
                  </a:extLst>
                </a:gridCol>
                <a:gridCol w="1665104">
                  <a:extLst>
                    <a:ext uri="{9D8B030D-6E8A-4147-A177-3AD203B41FA5}">
                      <a16:colId xmlns:a16="http://schemas.microsoft.com/office/drawing/2014/main" val="3185858228"/>
                    </a:ext>
                  </a:extLst>
                </a:gridCol>
              </a:tblGrid>
              <a:tr h="1430508">
                <a:tc>
                  <a:txBody>
                    <a:bodyPr/>
                    <a:lstStyle/>
                    <a:p>
                      <a:r>
                        <a:rPr lang="en-IN" sz="1400" dirty="0" err="1">
                          <a:latin typeface="Times New Roman" panose="02020603050405020304" pitchFamily="18" charset="0"/>
                          <a:cs typeface="Times New Roman" panose="02020603050405020304" pitchFamily="18" charset="0"/>
                        </a:rPr>
                        <a:t>S.No</a:t>
                      </a:r>
                      <a:endParaRPr lang="en-IN" sz="1400" dirty="0">
                        <a:latin typeface="Times New Roman" panose="02020603050405020304" pitchFamily="18" charset="0"/>
                        <a:cs typeface="Times New Roman" panose="02020603050405020304" pitchFamily="18" charset="0"/>
                      </a:endParaRPr>
                    </a:p>
                  </a:txBody>
                  <a:tcPr marT="45728" marB="45728"/>
                </a:tc>
                <a:tc>
                  <a:txBody>
                    <a:bodyPr/>
                    <a:lstStyle/>
                    <a:p>
                      <a:r>
                        <a:rPr lang="en-IN" sz="1400" dirty="0">
                          <a:latin typeface="Times New Roman" panose="02020603050405020304" pitchFamily="18" charset="0"/>
                          <a:cs typeface="Times New Roman" panose="02020603050405020304" pitchFamily="18" charset="0"/>
                        </a:rPr>
                        <a:t>Title of the paper/System</a:t>
                      </a:r>
                    </a:p>
                  </a:txBody>
                  <a:tcPr marT="45728" marB="45728"/>
                </a:tc>
                <a:tc>
                  <a:txBody>
                    <a:bodyPr/>
                    <a:lstStyle/>
                    <a:p>
                      <a:r>
                        <a:rPr lang="en-IN" sz="1400" dirty="0">
                          <a:latin typeface="Times New Roman" panose="02020603050405020304" pitchFamily="18" charset="0"/>
                          <a:cs typeface="Times New Roman" panose="02020603050405020304" pitchFamily="18" charset="0"/>
                        </a:rPr>
                        <a:t>Authors</a:t>
                      </a:r>
                    </a:p>
                  </a:txBody>
                  <a:tcPr marT="45728" marB="45728"/>
                </a:tc>
                <a:tc>
                  <a:txBody>
                    <a:bodyPr/>
                    <a:lstStyle/>
                    <a:p>
                      <a:r>
                        <a:rPr lang="en-IN" sz="1400" dirty="0">
                          <a:latin typeface="Times New Roman" panose="02020603050405020304" pitchFamily="18" charset="0"/>
                          <a:cs typeface="Times New Roman" panose="02020603050405020304" pitchFamily="18" charset="0"/>
                        </a:rPr>
                        <a:t>Publication (Name of the Journal/Conference</a:t>
                      </a:r>
                      <a:r>
                        <a:rPr lang="en-IN" sz="1400" baseline="0" dirty="0">
                          <a:latin typeface="Times New Roman" panose="02020603050405020304" pitchFamily="18" charset="0"/>
                          <a:cs typeface="Times New Roman" panose="02020603050405020304" pitchFamily="18" charset="0"/>
                        </a:rPr>
                        <a:t> proceedings with Year)</a:t>
                      </a:r>
                      <a:endParaRPr lang="en-IN" sz="1400" dirty="0">
                        <a:latin typeface="Times New Roman" panose="02020603050405020304" pitchFamily="18" charset="0"/>
                        <a:cs typeface="Times New Roman" panose="02020603050405020304" pitchFamily="18" charset="0"/>
                      </a:endParaRPr>
                    </a:p>
                  </a:txBody>
                  <a:tcPr marT="45728" marB="45728"/>
                </a:tc>
                <a:tc>
                  <a:txBody>
                    <a:bodyPr/>
                    <a:lstStyle/>
                    <a:p>
                      <a:r>
                        <a:rPr lang="en-IN" sz="1400" dirty="0">
                          <a:latin typeface="Times New Roman" panose="02020603050405020304" pitchFamily="18" charset="0"/>
                          <a:cs typeface="Times New Roman" panose="02020603050405020304" pitchFamily="18" charset="0"/>
                        </a:rPr>
                        <a:t>Algorithm/Methodology adopted</a:t>
                      </a:r>
                    </a:p>
                  </a:txBody>
                  <a:tcPr marT="45728" marB="45728"/>
                </a:tc>
                <a:tc>
                  <a:txBody>
                    <a:bodyPr/>
                    <a:lstStyle/>
                    <a:p>
                      <a:r>
                        <a:rPr lang="en-IN" sz="1400" dirty="0">
                          <a:latin typeface="Times New Roman" panose="02020603050405020304" pitchFamily="18" charset="0"/>
                          <a:cs typeface="Times New Roman" panose="02020603050405020304" pitchFamily="18" charset="0"/>
                        </a:rPr>
                        <a:t>Limitations</a:t>
                      </a:r>
                    </a:p>
                  </a:txBody>
                  <a:tcPr marT="45728" marB="45728"/>
                </a:tc>
                <a:extLst>
                  <a:ext uri="{0D108BD9-81ED-4DB2-BD59-A6C34878D82A}">
                    <a16:rowId xmlns:a16="http://schemas.microsoft.com/office/drawing/2014/main" val="1339749209"/>
                  </a:ext>
                </a:extLst>
              </a:tr>
              <a:tr h="1886098">
                <a:tc>
                  <a:txBody>
                    <a:bodyPr/>
                    <a:lstStyle/>
                    <a:p>
                      <a:r>
                        <a:rPr lang="en-US" sz="1400" dirty="0">
                          <a:latin typeface="Times New Roman" panose="02020603050405020304" pitchFamily="18" charset="0"/>
                          <a:cs typeface="Times New Roman" panose="02020603050405020304" pitchFamily="18" charset="0"/>
                        </a:rPr>
                        <a:t>1.</a:t>
                      </a:r>
                      <a:endParaRPr lang="en-IN" sz="1400" dirty="0">
                        <a:latin typeface="Times New Roman" panose="02020603050405020304" pitchFamily="18" charset="0"/>
                        <a:cs typeface="Times New Roman" panose="02020603050405020304" pitchFamily="18" charset="0"/>
                      </a:endParaRPr>
                    </a:p>
                  </a:txBody>
                  <a:tcPr marL="100584" marR="100584"/>
                </a:tc>
                <a:tc>
                  <a:txBody>
                    <a:bodyPr/>
                    <a:lstStyle/>
                    <a:p>
                      <a:r>
                        <a:rPr lang="en-US" sz="1400" dirty="0">
                          <a:latin typeface="Times New Roman" panose="02020603050405020304" pitchFamily="18" charset="0"/>
                          <a:cs typeface="Times New Roman" panose="02020603050405020304" pitchFamily="18" charset="0"/>
                        </a:rPr>
                        <a:t>Machine Learning With The Pong Game</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Doina ,Logofătu </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b="0" i="0" kern="1200" dirty="0">
                          <a:solidFill>
                            <a:schemeClr val="dk1"/>
                          </a:solidFill>
                          <a:effectLst/>
                          <a:latin typeface="Times New Roman" panose="02020603050405020304" pitchFamily="18" charset="0"/>
                          <a:ea typeface="+mn-ea"/>
                          <a:cs typeface="Times New Roman" panose="02020603050405020304" pitchFamily="18" charset="0"/>
                        </a:rPr>
                        <a:t> 21st International Conference on Computational Science and Applications(ICCSA)</a:t>
                      </a:r>
                      <a:r>
                        <a:rPr lang="en-US" sz="1400" i="0" dirty="0">
                          <a:latin typeface="Times New Roman" panose="02020603050405020304" pitchFamily="18" charset="0"/>
                          <a:cs typeface="Times New Roman" panose="02020603050405020304" pitchFamily="18" charset="0"/>
                        </a:rPr>
                        <a:t>,2021</a:t>
                      </a:r>
                      <a:endParaRPr lang="en-IN" sz="1400" i="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kern="1200" dirty="0">
                          <a:solidFill>
                            <a:schemeClr val="dk1"/>
                          </a:solidFill>
                          <a:effectLst/>
                          <a:latin typeface="Times New Roman" panose="02020603050405020304" pitchFamily="18" charset="0"/>
                          <a:cs typeface="Times New Roman" panose="02020603050405020304" pitchFamily="18" charset="0"/>
                        </a:rPr>
                        <a:t>Q-learning is reinforcement learning algorithm where an agent learns to make decisions.</a:t>
                      </a:r>
                    </a:p>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kern="1200" dirty="0">
                          <a:solidFill>
                            <a:schemeClr val="dk1"/>
                          </a:solidFill>
                          <a:effectLst/>
                          <a:latin typeface="Times New Roman" panose="02020603050405020304" pitchFamily="18" charset="0"/>
                          <a:ea typeface="Calibri" panose="020F0502020204030204" pitchFamily="34" charset="0"/>
                          <a:cs typeface="Times New Roman" panose="02020603050405020304" pitchFamily="18" charset="0"/>
                        </a:rPr>
                        <a:t>Algorithm:Q-Learning</a:t>
                      </a:r>
                    </a:p>
                  </a:txBody>
                  <a:tcPr/>
                </a:tc>
                <a:tc>
                  <a:txBody>
                    <a:bodyPr/>
                    <a:lstStyle/>
                    <a:p>
                      <a:pPr marL="285750" indent="-285750">
                        <a:buFont typeface="Arial" panose="020B0604020202020204" pitchFamily="34" charset="0"/>
                        <a:buChar char="•"/>
                      </a:pPr>
                      <a:r>
                        <a:rPr lang="en-US" sz="1400" b="0" kern="1200" dirty="0">
                          <a:solidFill>
                            <a:schemeClr val="dk1"/>
                          </a:solidFill>
                          <a:effectLst/>
                          <a:latin typeface="Times New Roman" panose="02020603050405020304" pitchFamily="18" charset="0"/>
                          <a:cs typeface="Times New Roman" panose="02020603050405020304" pitchFamily="18" charset="0"/>
                        </a:rPr>
                        <a:t>Accuracy:44.6%</a:t>
                      </a:r>
                    </a:p>
                    <a:p>
                      <a:pPr marL="285750" indent="-285750">
                        <a:buFont typeface="Arial" panose="020B0604020202020204" pitchFamily="34" charset="0"/>
                        <a:buChar char="•"/>
                      </a:pPr>
                      <a:r>
                        <a:rPr lang="en-US" sz="1400" b="0" kern="1200" dirty="0">
                          <a:solidFill>
                            <a:schemeClr val="dk1"/>
                          </a:solidFill>
                          <a:effectLst/>
                          <a:latin typeface="Times New Roman" panose="02020603050405020304" pitchFamily="18" charset="0"/>
                          <a:cs typeface="Times New Roman" panose="02020603050405020304" pitchFamily="18" charset="0"/>
                        </a:rPr>
                        <a:t>The Q-values requires more data</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18891209"/>
                  </a:ext>
                </a:extLst>
              </a:tr>
              <a:tr h="1879275">
                <a:tc>
                  <a:txBody>
                    <a:bodyPr/>
                    <a:lstStyle/>
                    <a:p>
                      <a:r>
                        <a:rPr lang="en-US" sz="1400" dirty="0">
                          <a:latin typeface="Times New Roman" panose="02020603050405020304" pitchFamily="18" charset="0"/>
                          <a:cs typeface="Times New Roman" panose="02020603050405020304" pitchFamily="18" charset="0"/>
                        </a:rPr>
                        <a:t>2.</a:t>
                      </a:r>
                    </a:p>
                  </a:txBody>
                  <a:tcPr/>
                </a:tc>
                <a:tc>
                  <a:txBody>
                    <a:bodyPr/>
                    <a:lstStyle/>
                    <a:p>
                      <a:r>
                        <a:rPr lang="en-US" sz="1400" dirty="0">
                          <a:latin typeface="Times New Roman" panose="02020603050405020304" pitchFamily="18" charset="0"/>
                          <a:cs typeface="Times New Roman" panose="02020603050405020304" pitchFamily="18" charset="0"/>
                        </a:rPr>
                        <a:t>Machine Vision-Based Ping Pong Ball Rotation Trajectory </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Yilei, Wang  &amp; Ling, Wang</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b="0" i="0" kern="1200" dirty="0">
                          <a:solidFill>
                            <a:schemeClr val="dk1"/>
                          </a:solidFill>
                          <a:effectLst/>
                          <a:latin typeface="Times New Roman" panose="02020603050405020304" pitchFamily="18" charset="0"/>
                          <a:ea typeface="+mn-ea"/>
                          <a:cs typeface="Times New Roman" panose="02020603050405020304" pitchFamily="18" charset="0"/>
                        </a:rPr>
                        <a:t> Journal of </a:t>
                      </a:r>
                      <a:r>
                        <a:rPr lang="en-IN" sz="1400" dirty="0">
                          <a:latin typeface="Times New Roman" panose="02020603050405020304" pitchFamily="18" charset="0"/>
                          <a:cs typeface="Times New Roman" panose="02020603050405020304" pitchFamily="18" charset="0"/>
                        </a:rPr>
                        <a:t>Computational Intelligence and Neuroscience,2022</a:t>
                      </a:r>
                      <a:endParaRPr lang="en-IN" sz="1400" i="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kern="1200" dirty="0">
                          <a:solidFill>
                            <a:schemeClr val="dk1"/>
                          </a:solidFill>
                          <a:effectLst/>
                          <a:latin typeface="Times New Roman" panose="02020603050405020304" pitchFamily="18" charset="0"/>
                          <a:cs typeface="Times New Roman" panose="02020603050405020304" pitchFamily="18" charset="0"/>
                        </a:rPr>
                        <a:t>CNN also known as convnets used for image processing and object detection</a:t>
                      </a:r>
                    </a:p>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kern="1200" dirty="0">
                          <a:solidFill>
                            <a:schemeClr val="dk1"/>
                          </a:solidFill>
                          <a:effectLst/>
                          <a:latin typeface="Times New Roman" panose="02020603050405020304" pitchFamily="18" charset="0"/>
                          <a:cs typeface="Times New Roman" panose="02020603050405020304" pitchFamily="18" charset="0"/>
                        </a:rPr>
                        <a:t>Convolutional neural network(CNN)</a:t>
                      </a:r>
                    </a:p>
                  </a:txBody>
                  <a:tcPr/>
                </a:tc>
                <a:tc>
                  <a:txBody>
                    <a:bodyPr/>
                    <a:lstStyle/>
                    <a:p>
                      <a:pPr marL="285750" indent="-285750">
                        <a:buFont typeface="Arial" panose="020B0604020202020204" pitchFamily="34" charset="0"/>
                        <a:buChar char="•"/>
                      </a:pPr>
                      <a:r>
                        <a:rPr lang="en-US" sz="1400" b="0" kern="1200" dirty="0">
                          <a:solidFill>
                            <a:schemeClr val="dk1"/>
                          </a:solidFill>
                          <a:effectLst/>
                          <a:latin typeface="Times New Roman" panose="02020603050405020304" pitchFamily="18" charset="0"/>
                          <a:cs typeface="Times New Roman" panose="02020603050405020304" pitchFamily="18" charset="0"/>
                        </a:rPr>
                        <a:t>Accuracy:40.6%</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clarity of the captured video is not high enough, and the noise is high enough to make it indistinguishable</a:t>
                      </a:r>
                      <a:endParaRPr lang="en-US" sz="1400" b="0" kern="1200" dirty="0">
                        <a:solidFill>
                          <a:schemeClr val="dk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2109085276"/>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D942B7AC-B44C-5539-24F1-8260BD1E571F}"/>
              </a:ext>
            </a:extLst>
          </p:cNvPr>
          <p:cNvSpPr>
            <a:spLocks noGrp="1" noChangeArrowheads="1"/>
          </p:cNvSpPr>
          <p:nvPr>
            <p:ph type="title"/>
          </p:nvPr>
        </p:nvSpPr>
        <p:spPr>
          <a:xfrm>
            <a:off x="655544" y="0"/>
            <a:ext cx="7886700" cy="1325563"/>
          </a:xfrm>
        </p:spPr>
        <p:txBody>
          <a:bodyPr rtlCol="0">
            <a:normAutofit fontScale="90000"/>
          </a:bodyPr>
          <a:lstStyle/>
          <a:p>
            <a:pPr eaLnBrk="1" fontAlgn="auto" hangingPunct="1">
              <a:spcAft>
                <a:spcPts val="0"/>
              </a:spcAft>
              <a:defRPr/>
            </a:pPr>
            <a:br>
              <a:rPr lang="en-US" altLang="en-US" dirty="0"/>
            </a:br>
            <a:r>
              <a:rPr lang="en-US" altLang="en-US" dirty="0">
                <a:latin typeface="Times New Roman" panose="02020603050405020304" pitchFamily="18" charset="0"/>
                <a:cs typeface="Times New Roman" panose="02020603050405020304" pitchFamily="18" charset="0"/>
              </a:rPr>
              <a:t>Literature review/Existing Systems</a:t>
            </a:r>
            <a:br>
              <a:rPr lang="en-US" altLang="en-US" dirty="0">
                <a:latin typeface="Times New Roman" panose="02020603050405020304" pitchFamily="18" charset="0"/>
                <a:cs typeface="Times New Roman" panose="02020603050405020304" pitchFamily="18" charset="0"/>
              </a:rPr>
            </a:br>
            <a:endParaRPr lang="en-US" alt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14DAEF27-CE8C-C19C-9EAD-4070D17AD297}"/>
              </a:ext>
            </a:extLst>
          </p:cNvPr>
          <p:cNvSpPr>
            <a:spLocks noGrp="1"/>
          </p:cNvSpPr>
          <p:nvPr>
            <p:ph type="ftr" sz="quarter" idx="11"/>
          </p:nvPr>
        </p:nvSpPr>
        <p:spPr/>
        <p:txBody>
          <a:bodyPr/>
          <a:lstStyle/>
          <a:p>
            <a:pPr>
              <a:defRPr/>
            </a:pPr>
            <a:r>
              <a:rPr lang="en-US"/>
              <a:t>DEPT. of CSE                      CSB4243-Design Project-1</a:t>
            </a:r>
            <a:endParaRPr lang="en-US" dirty="0"/>
          </a:p>
        </p:txBody>
      </p:sp>
      <p:graphicFrame>
        <p:nvGraphicFramePr>
          <p:cNvPr id="4" name="Content Placeholder 3">
            <a:extLst>
              <a:ext uri="{FF2B5EF4-FFF2-40B4-BE49-F238E27FC236}">
                <a16:creationId xmlns:a16="http://schemas.microsoft.com/office/drawing/2014/main" id="{2B1C7B9C-D289-1266-49C8-62273D86D971}"/>
              </a:ext>
            </a:extLst>
          </p:cNvPr>
          <p:cNvGraphicFramePr>
            <a:graphicFrameLocks noGrp="1"/>
          </p:cNvGraphicFramePr>
          <p:nvPr>
            <p:ph idx="1"/>
          </p:nvPr>
        </p:nvGraphicFramePr>
        <p:xfrm>
          <a:off x="293593" y="899855"/>
          <a:ext cx="8610602" cy="6370577"/>
        </p:xfrm>
        <a:graphic>
          <a:graphicData uri="http://schemas.openxmlformats.org/drawingml/2006/table">
            <a:tbl>
              <a:tblPr firstRow="1" bandRow="1">
                <a:tableStyleId>{5C22544A-7EE6-4342-B048-85BDC9FD1C3A}</a:tableStyleId>
              </a:tblPr>
              <a:tblGrid>
                <a:gridCol w="429735">
                  <a:extLst>
                    <a:ext uri="{9D8B030D-6E8A-4147-A177-3AD203B41FA5}">
                      <a16:colId xmlns:a16="http://schemas.microsoft.com/office/drawing/2014/main" val="2738810962"/>
                    </a:ext>
                  </a:extLst>
                </a:gridCol>
                <a:gridCol w="1909930">
                  <a:extLst>
                    <a:ext uri="{9D8B030D-6E8A-4147-A177-3AD203B41FA5}">
                      <a16:colId xmlns:a16="http://schemas.microsoft.com/office/drawing/2014/main" val="2086860346"/>
                    </a:ext>
                  </a:extLst>
                </a:gridCol>
                <a:gridCol w="954965">
                  <a:extLst>
                    <a:ext uri="{9D8B030D-6E8A-4147-A177-3AD203B41FA5}">
                      <a16:colId xmlns:a16="http://schemas.microsoft.com/office/drawing/2014/main" val="3416470480"/>
                    </a:ext>
                  </a:extLst>
                </a:gridCol>
                <a:gridCol w="1593032">
                  <a:extLst>
                    <a:ext uri="{9D8B030D-6E8A-4147-A177-3AD203B41FA5}">
                      <a16:colId xmlns:a16="http://schemas.microsoft.com/office/drawing/2014/main" val="697034839"/>
                    </a:ext>
                  </a:extLst>
                </a:gridCol>
                <a:gridCol w="1996662">
                  <a:extLst>
                    <a:ext uri="{9D8B030D-6E8A-4147-A177-3AD203B41FA5}">
                      <a16:colId xmlns:a16="http://schemas.microsoft.com/office/drawing/2014/main" val="3568170127"/>
                    </a:ext>
                  </a:extLst>
                </a:gridCol>
                <a:gridCol w="1726278">
                  <a:extLst>
                    <a:ext uri="{9D8B030D-6E8A-4147-A177-3AD203B41FA5}">
                      <a16:colId xmlns:a16="http://schemas.microsoft.com/office/drawing/2014/main" val="3185858228"/>
                    </a:ext>
                  </a:extLst>
                </a:gridCol>
              </a:tblGrid>
              <a:tr h="1554737">
                <a:tc>
                  <a:txBody>
                    <a:bodyPr/>
                    <a:lstStyle/>
                    <a:p>
                      <a:r>
                        <a:rPr lang="en-IN" sz="1600" dirty="0" err="1">
                          <a:latin typeface="Times New Roman" panose="02020603050405020304" pitchFamily="18" charset="0"/>
                          <a:cs typeface="Times New Roman" panose="02020603050405020304" pitchFamily="18" charset="0"/>
                        </a:rPr>
                        <a:t>S.No</a:t>
                      </a:r>
                      <a:endParaRPr lang="en-IN" sz="1600" dirty="0">
                        <a:latin typeface="Times New Roman" panose="02020603050405020304" pitchFamily="18" charset="0"/>
                        <a:cs typeface="Times New Roman" panose="02020603050405020304" pitchFamily="18" charset="0"/>
                      </a:endParaRPr>
                    </a:p>
                  </a:txBody>
                  <a:tcPr marT="45728" marB="45728"/>
                </a:tc>
                <a:tc>
                  <a:txBody>
                    <a:bodyPr/>
                    <a:lstStyle/>
                    <a:p>
                      <a:r>
                        <a:rPr lang="en-IN" sz="1600" dirty="0">
                          <a:latin typeface="Times New Roman" panose="02020603050405020304" pitchFamily="18" charset="0"/>
                          <a:cs typeface="Times New Roman" panose="02020603050405020304" pitchFamily="18" charset="0"/>
                        </a:rPr>
                        <a:t>Title of the paper/System</a:t>
                      </a:r>
                    </a:p>
                  </a:txBody>
                  <a:tcPr marT="45728" marB="45728"/>
                </a:tc>
                <a:tc>
                  <a:txBody>
                    <a:bodyPr/>
                    <a:lstStyle/>
                    <a:p>
                      <a:r>
                        <a:rPr lang="en-IN" sz="1600" dirty="0">
                          <a:latin typeface="Times New Roman" panose="02020603050405020304" pitchFamily="18" charset="0"/>
                          <a:cs typeface="Times New Roman" panose="02020603050405020304" pitchFamily="18" charset="0"/>
                        </a:rPr>
                        <a:t>Authors</a:t>
                      </a:r>
                    </a:p>
                  </a:txBody>
                  <a:tcPr marT="45728" marB="45728"/>
                </a:tc>
                <a:tc>
                  <a:txBody>
                    <a:bodyPr/>
                    <a:lstStyle/>
                    <a:p>
                      <a:r>
                        <a:rPr lang="en-IN" sz="1600" dirty="0">
                          <a:latin typeface="Times New Roman" panose="02020603050405020304" pitchFamily="18" charset="0"/>
                          <a:cs typeface="Times New Roman" panose="02020603050405020304" pitchFamily="18" charset="0"/>
                        </a:rPr>
                        <a:t>Publication (Name of the Journal/Conference</a:t>
                      </a:r>
                      <a:r>
                        <a:rPr lang="en-IN" sz="1600" baseline="0" dirty="0">
                          <a:latin typeface="Times New Roman" panose="02020603050405020304" pitchFamily="18" charset="0"/>
                          <a:cs typeface="Times New Roman" panose="02020603050405020304" pitchFamily="18" charset="0"/>
                        </a:rPr>
                        <a:t> proceedings with Year)</a:t>
                      </a:r>
                      <a:endParaRPr lang="en-IN" sz="1600" dirty="0">
                        <a:latin typeface="Times New Roman" panose="02020603050405020304" pitchFamily="18" charset="0"/>
                        <a:cs typeface="Times New Roman" panose="02020603050405020304" pitchFamily="18" charset="0"/>
                      </a:endParaRPr>
                    </a:p>
                  </a:txBody>
                  <a:tcPr marT="45728" marB="45728"/>
                </a:tc>
                <a:tc>
                  <a:txBody>
                    <a:bodyPr/>
                    <a:lstStyle/>
                    <a:p>
                      <a:r>
                        <a:rPr lang="en-IN" sz="1600" dirty="0">
                          <a:latin typeface="Times New Roman" panose="02020603050405020304" pitchFamily="18" charset="0"/>
                          <a:cs typeface="Times New Roman" panose="02020603050405020304" pitchFamily="18" charset="0"/>
                        </a:rPr>
                        <a:t>Algorithm/Methodology adopted</a:t>
                      </a:r>
                    </a:p>
                  </a:txBody>
                  <a:tcPr marT="45728" marB="45728"/>
                </a:tc>
                <a:tc>
                  <a:txBody>
                    <a:bodyPr/>
                    <a:lstStyle/>
                    <a:p>
                      <a:r>
                        <a:rPr lang="en-IN" sz="1600" dirty="0">
                          <a:latin typeface="Times New Roman" panose="02020603050405020304" pitchFamily="18" charset="0"/>
                          <a:cs typeface="Times New Roman" panose="02020603050405020304" pitchFamily="18" charset="0"/>
                        </a:rPr>
                        <a:t>Limitations</a:t>
                      </a:r>
                    </a:p>
                  </a:txBody>
                  <a:tcPr marT="45728" marB="45728"/>
                </a:tc>
                <a:extLst>
                  <a:ext uri="{0D108BD9-81ED-4DB2-BD59-A6C34878D82A}">
                    <a16:rowId xmlns:a16="http://schemas.microsoft.com/office/drawing/2014/main" val="1339749209"/>
                  </a:ext>
                </a:extLst>
              </a:tr>
              <a:tr h="370901">
                <a:tc>
                  <a:txBody>
                    <a:bodyPr/>
                    <a:lstStyle/>
                    <a:p>
                      <a:r>
                        <a:rPr lang="en-US" dirty="0">
                          <a:latin typeface="Times New Roman" panose="02020603050405020304" pitchFamily="18" charset="0"/>
                          <a:cs typeface="Times New Roman" panose="02020603050405020304" pitchFamily="18" charset="0"/>
                        </a:rPr>
                        <a:t>3.</a:t>
                      </a:r>
                      <a:endParaRPr lang="en-IN"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Pong Game using AI</a:t>
                      </a:r>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Akash ,R., Ruchika ,P .,&amp; Ashish ,P.K</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US" sz="1600" dirty="0"/>
                        <a:t>International Journal of Scientific and Research Publications</a:t>
                      </a:r>
                      <a:r>
                        <a:rPr lang="en-US" sz="1600" dirty="0">
                          <a:latin typeface="Times New Roman" panose="02020603050405020304" pitchFamily="18" charset="0"/>
                          <a:cs typeface="Times New Roman" panose="02020603050405020304" pitchFamily="18" charset="0"/>
                        </a:rPr>
                        <a:t>,2022</a:t>
                      </a:r>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kern="1200" dirty="0">
                          <a:solidFill>
                            <a:schemeClr val="dk1"/>
                          </a:solidFill>
                          <a:effectLst/>
                          <a:latin typeface="Times New Roman" panose="02020603050405020304" pitchFamily="18" charset="0"/>
                          <a:cs typeface="Times New Roman" panose="02020603050405020304" pitchFamily="18" charset="0"/>
                        </a:rPr>
                        <a:t>Q-learning is reinforcement learning algorithm where an agent learns to make decisions.</a:t>
                      </a:r>
                    </a:p>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kern="1200" dirty="0">
                          <a:solidFill>
                            <a:schemeClr val="dk1"/>
                          </a:solidFill>
                          <a:effectLst/>
                          <a:latin typeface="Times New Roman" panose="02020603050405020304" pitchFamily="18" charset="0"/>
                          <a:cs typeface="Times New Roman" panose="02020603050405020304" pitchFamily="18" charset="0"/>
                        </a:rPr>
                        <a:t>The algorithm takes on both paddles using ai or bot</a:t>
                      </a:r>
                    </a:p>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0" kern="1200" dirty="0">
                          <a:solidFill>
                            <a:schemeClr val="dk1"/>
                          </a:solidFill>
                          <a:effectLst/>
                          <a:latin typeface="Times New Roman" panose="02020603050405020304" pitchFamily="18" charset="0"/>
                          <a:ea typeface="Calibri" panose="020F0502020204030204" pitchFamily="34" charset="0"/>
                          <a:cs typeface="Times New Roman" panose="02020603050405020304" pitchFamily="18" charset="0"/>
                        </a:rPr>
                        <a:t>Algorithm:Q-Learning</a:t>
                      </a:r>
                    </a:p>
                  </a:txBody>
                  <a:tcPr/>
                </a:tc>
                <a:tc>
                  <a:txBody>
                    <a:bodyPr/>
                    <a:lstStyle/>
                    <a:p>
                      <a:pPr marL="285750" indent="-285750">
                        <a:buFont typeface="Arial" panose="020B0604020202020204" pitchFamily="34" charset="0"/>
                        <a:buChar char="•"/>
                      </a:pPr>
                      <a:r>
                        <a:rPr lang="en-US" sz="1600" b="0" kern="1200" dirty="0">
                          <a:solidFill>
                            <a:schemeClr val="dk1"/>
                          </a:solidFill>
                          <a:effectLst/>
                          <a:latin typeface="Times New Roman" panose="02020603050405020304" pitchFamily="18" charset="0"/>
                          <a:cs typeface="Times New Roman" panose="02020603050405020304" pitchFamily="18" charset="0"/>
                        </a:rPr>
                        <a:t>Lack of adaptability in different environment</a:t>
                      </a:r>
                    </a:p>
                    <a:p>
                      <a:pPr marL="285750" indent="-285750">
                        <a:buFont typeface="Arial" panose="020B0604020202020204" pitchFamily="34" charset="0"/>
                        <a:buChar char="•"/>
                      </a:pPr>
                      <a:r>
                        <a:rPr lang="en-US" sz="1600" b="0" kern="1200" dirty="0">
                          <a:solidFill>
                            <a:schemeClr val="dk1"/>
                          </a:solidFill>
                          <a:effectLst/>
                          <a:latin typeface="Times New Roman" panose="02020603050405020304" pitchFamily="18" charset="0"/>
                          <a:cs typeface="Times New Roman" panose="02020603050405020304" pitchFamily="18" charset="0"/>
                        </a:rPr>
                        <a:t> Accuracy:64.7 %</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18891209"/>
                  </a:ext>
                </a:extLst>
              </a:tr>
              <a:tr h="370901">
                <a:tc>
                  <a:txBody>
                    <a:bodyPr/>
                    <a:lstStyle/>
                    <a:p>
                      <a:r>
                        <a:rPr lang="en-US" dirty="0">
                          <a:latin typeface="Times New Roman" panose="02020603050405020304" pitchFamily="18" charset="0"/>
                          <a:cs typeface="Times New Roman" panose="02020603050405020304" pitchFamily="18" charset="0"/>
                        </a:rPr>
                        <a:t>4.</a:t>
                      </a:r>
                      <a:endParaRPr lang="en-IN"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ea typeface="Calibri" panose="020F0502020204030204" pitchFamily="34" charset="0"/>
                          <a:cs typeface="Times New Roman" panose="02020603050405020304" pitchFamily="18" charset="0"/>
                        </a:rPr>
                        <a:t>Design of  Game Pong using VHDL</a:t>
                      </a:r>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ea typeface="Calibri" panose="020F0502020204030204" pitchFamily="34" charset="0"/>
                          <a:cs typeface="Times New Roman" panose="02020603050405020304" pitchFamily="18" charset="0"/>
                        </a:rPr>
                        <a:t>Sudhanshu M.M., Nakul.N.,</a:t>
                      </a:r>
                    </a:p>
                  </a:txBody>
                  <a:tcPr/>
                </a:tc>
                <a:tc>
                  <a:txBody>
                    <a:bodyPr/>
                    <a:lstStyle/>
                    <a:p>
                      <a:r>
                        <a:rPr lang="en-US" sz="1600" dirty="0">
                          <a:latin typeface="Times New Roman" panose="02020603050405020304" pitchFamily="18" charset="0"/>
                          <a:cs typeface="Times New Roman" panose="02020603050405020304" pitchFamily="18" charset="0"/>
                        </a:rPr>
                        <a:t>International Journal of Engineering Research &amp; Technology (IJERT)</a:t>
                      </a:r>
                      <a:r>
                        <a:rPr lang="en-US" sz="1600" dirty="0">
                          <a:latin typeface="Times New Roman" panose="02020603050405020304" pitchFamily="18" charset="0"/>
                          <a:ea typeface="Calibri" panose="020F0502020204030204" pitchFamily="34" charset="0"/>
                          <a:cs typeface="Times New Roman" panose="02020603050405020304" pitchFamily="18" charset="0"/>
                        </a:rPr>
                        <a:t>,2022</a:t>
                      </a:r>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Control the paddles is done without clicking repeatedly </a:t>
                      </a:r>
                    </a:p>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Algorithm:State Machine Algorithm</a:t>
                      </a:r>
                    </a:p>
                  </a:txBody>
                  <a:tcPr/>
                </a:tc>
                <a:tc>
                  <a:txBody>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It will work only in the platform of windows</a:t>
                      </a:r>
                    </a:p>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Accuracy-50.4</a:t>
                      </a:r>
                    </a:p>
                  </a:txBody>
                  <a:tcPr/>
                </a:tc>
                <a:extLst>
                  <a:ext uri="{0D108BD9-81ED-4DB2-BD59-A6C34878D82A}">
                    <a16:rowId xmlns:a16="http://schemas.microsoft.com/office/drawing/2014/main" val="2109085276"/>
                  </a:ext>
                </a:extLst>
              </a:tr>
            </a:tbl>
          </a:graphicData>
        </a:graphic>
      </p:graphicFrame>
      <p:sp>
        <p:nvSpPr>
          <p:cNvPr id="5" name="Slide Number Placeholder 4">
            <a:extLst>
              <a:ext uri="{FF2B5EF4-FFF2-40B4-BE49-F238E27FC236}">
                <a16:creationId xmlns:a16="http://schemas.microsoft.com/office/drawing/2014/main" id="{11E65CE4-D6A8-BDF5-0ACA-2557BDE9DFDF}"/>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B15945B7-1301-4A2B-9852-61BB0A815F76}" type="slidenum">
              <a:rPr lang="en-US" altLang="en-US">
                <a:solidFill>
                  <a:srgbClr val="898989"/>
                </a:solidFill>
              </a:rPr>
              <a:pPr/>
              <a:t>6</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Tree>
    <p:extLst>
      <p:ext uri="{BB962C8B-B14F-4D97-AF65-F5344CB8AC3E}">
        <p14:creationId xmlns:p14="http://schemas.microsoft.com/office/powerpoint/2010/main" val="2815379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D942B7AC-B44C-5539-24F1-8260BD1E571F}"/>
              </a:ext>
            </a:extLst>
          </p:cNvPr>
          <p:cNvSpPr>
            <a:spLocks noGrp="1" noChangeArrowheads="1"/>
          </p:cNvSpPr>
          <p:nvPr>
            <p:ph type="title"/>
          </p:nvPr>
        </p:nvSpPr>
        <p:spPr>
          <a:xfrm>
            <a:off x="660400" y="581025"/>
            <a:ext cx="7886700" cy="1325563"/>
          </a:xfrm>
        </p:spPr>
        <p:txBody>
          <a:bodyPr rtlCol="0">
            <a:normAutofit fontScale="90000"/>
          </a:bodyPr>
          <a:lstStyle/>
          <a:p>
            <a:pPr eaLnBrk="1" fontAlgn="auto" hangingPunct="1">
              <a:spcAft>
                <a:spcPts val="0"/>
              </a:spcAft>
              <a:defRPr/>
            </a:pPr>
            <a:br>
              <a:rPr lang="en-US" altLang="en-US" dirty="0"/>
            </a:br>
            <a:r>
              <a:rPr lang="en-US" altLang="en-US" dirty="0">
                <a:latin typeface="Times New Roman" panose="02020603050405020304" pitchFamily="18" charset="0"/>
                <a:cs typeface="Times New Roman" panose="02020603050405020304" pitchFamily="18" charset="0"/>
              </a:rPr>
              <a:t>Literature review/Existing Systems</a:t>
            </a:r>
            <a:br>
              <a:rPr lang="en-US" altLang="en-US" dirty="0">
                <a:latin typeface="Times New Roman" panose="02020603050405020304" pitchFamily="18" charset="0"/>
                <a:cs typeface="Times New Roman" panose="02020603050405020304" pitchFamily="18" charset="0"/>
              </a:rPr>
            </a:br>
            <a:endParaRPr lang="en-US" alt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14DAEF27-CE8C-C19C-9EAD-4070D17AD297}"/>
              </a:ext>
            </a:extLst>
          </p:cNvPr>
          <p:cNvSpPr>
            <a:spLocks noGrp="1"/>
          </p:cNvSpPr>
          <p:nvPr>
            <p:ph type="ftr" sz="quarter" idx="11"/>
          </p:nvPr>
        </p:nvSpPr>
        <p:spPr/>
        <p:txBody>
          <a:bodyPr/>
          <a:lstStyle/>
          <a:p>
            <a:pPr>
              <a:defRPr/>
            </a:pPr>
            <a:r>
              <a:rPr lang="en-US"/>
              <a:t>DEPT. of CSE                      CSB4243-Design Project-1</a:t>
            </a:r>
            <a:endParaRPr lang="en-US" dirty="0"/>
          </a:p>
        </p:txBody>
      </p:sp>
      <p:graphicFrame>
        <p:nvGraphicFramePr>
          <p:cNvPr id="4" name="Content Placeholder 3">
            <a:extLst>
              <a:ext uri="{FF2B5EF4-FFF2-40B4-BE49-F238E27FC236}">
                <a16:creationId xmlns:a16="http://schemas.microsoft.com/office/drawing/2014/main" id="{2B1C7B9C-D289-1266-49C8-62273D86D971}"/>
              </a:ext>
            </a:extLst>
          </p:cNvPr>
          <p:cNvGraphicFramePr>
            <a:graphicFrameLocks noGrp="1"/>
          </p:cNvGraphicFramePr>
          <p:nvPr>
            <p:ph idx="1"/>
            <p:extLst>
              <p:ext uri="{D42A27DB-BD31-4B8C-83A1-F6EECF244321}">
                <p14:modId xmlns:p14="http://schemas.microsoft.com/office/powerpoint/2010/main" val="3510766781"/>
              </p:ext>
            </p:extLst>
          </p:nvPr>
        </p:nvGraphicFramePr>
        <p:xfrm>
          <a:off x="266699" y="1622243"/>
          <a:ext cx="8610602" cy="4328417"/>
        </p:xfrm>
        <a:graphic>
          <a:graphicData uri="http://schemas.openxmlformats.org/drawingml/2006/table">
            <a:tbl>
              <a:tblPr firstRow="1" bandRow="1">
                <a:tableStyleId>{5C22544A-7EE6-4342-B048-85BDC9FD1C3A}</a:tableStyleId>
              </a:tblPr>
              <a:tblGrid>
                <a:gridCol w="429735">
                  <a:extLst>
                    <a:ext uri="{9D8B030D-6E8A-4147-A177-3AD203B41FA5}">
                      <a16:colId xmlns:a16="http://schemas.microsoft.com/office/drawing/2014/main" val="2738810962"/>
                    </a:ext>
                  </a:extLst>
                </a:gridCol>
                <a:gridCol w="1909930">
                  <a:extLst>
                    <a:ext uri="{9D8B030D-6E8A-4147-A177-3AD203B41FA5}">
                      <a16:colId xmlns:a16="http://schemas.microsoft.com/office/drawing/2014/main" val="2086860346"/>
                    </a:ext>
                  </a:extLst>
                </a:gridCol>
                <a:gridCol w="954965">
                  <a:extLst>
                    <a:ext uri="{9D8B030D-6E8A-4147-A177-3AD203B41FA5}">
                      <a16:colId xmlns:a16="http://schemas.microsoft.com/office/drawing/2014/main" val="3416470480"/>
                    </a:ext>
                  </a:extLst>
                </a:gridCol>
                <a:gridCol w="1593032">
                  <a:extLst>
                    <a:ext uri="{9D8B030D-6E8A-4147-A177-3AD203B41FA5}">
                      <a16:colId xmlns:a16="http://schemas.microsoft.com/office/drawing/2014/main" val="697034839"/>
                    </a:ext>
                  </a:extLst>
                </a:gridCol>
                <a:gridCol w="1996662">
                  <a:extLst>
                    <a:ext uri="{9D8B030D-6E8A-4147-A177-3AD203B41FA5}">
                      <a16:colId xmlns:a16="http://schemas.microsoft.com/office/drawing/2014/main" val="3568170127"/>
                    </a:ext>
                  </a:extLst>
                </a:gridCol>
                <a:gridCol w="1726278">
                  <a:extLst>
                    <a:ext uri="{9D8B030D-6E8A-4147-A177-3AD203B41FA5}">
                      <a16:colId xmlns:a16="http://schemas.microsoft.com/office/drawing/2014/main" val="3185858228"/>
                    </a:ext>
                  </a:extLst>
                </a:gridCol>
              </a:tblGrid>
              <a:tr h="1554737">
                <a:tc>
                  <a:txBody>
                    <a:bodyPr/>
                    <a:lstStyle/>
                    <a:p>
                      <a:r>
                        <a:rPr lang="en-IN" sz="1600" dirty="0" err="1">
                          <a:latin typeface="Times New Roman" panose="02020603050405020304" pitchFamily="18" charset="0"/>
                          <a:cs typeface="Times New Roman" panose="02020603050405020304" pitchFamily="18" charset="0"/>
                        </a:rPr>
                        <a:t>S.No</a:t>
                      </a:r>
                      <a:endParaRPr lang="en-IN" sz="1600" dirty="0">
                        <a:latin typeface="Times New Roman" panose="02020603050405020304" pitchFamily="18" charset="0"/>
                        <a:cs typeface="Times New Roman" panose="02020603050405020304" pitchFamily="18" charset="0"/>
                      </a:endParaRPr>
                    </a:p>
                  </a:txBody>
                  <a:tcPr marT="45728" marB="45728"/>
                </a:tc>
                <a:tc>
                  <a:txBody>
                    <a:bodyPr/>
                    <a:lstStyle/>
                    <a:p>
                      <a:r>
                        <a:rPr lang="en-IN" sz="1600" dirty="0">
                          <a:latin typeface="Times New Roman" panose="02020603050405020304" pitchFamily="18" charset="0"/>
                          <a:cs typeface="Times New Roman" panose="02020603050405020304" pitchFamily="18" charset="0"/>
                        </a:rPr>
                        <a:t>Title of the paper/System</a:t>
                      </a:r>
                    </a:p>
                  </a:txBody>
                  <a:tcPr marT="45728" marB="45728"/>
                </a:tc>
                <a:tc>
                  <a:txBody>
                    <a:bodyPr/>
                    <a:lstStyle/>
                    <a:p>
                      <a:r>
                        <a:rPr lang="en-IN" sz="1600" dirty="0">
                          <a:latin typeface="Times New Roman" panose="02020603050405020304" pitchFamily="18" charset="0"/>
                          <a:cs typeface="Times New Roman" panose="02020603050405020304" pitchFamily="18" charset="0"/>
                        </a:rPr>
                        <a:t>Authors</a:t>
                      </a:r>
                    </a:p>
                  </a:txBody>
                  <a:tcPr marT="45728" marB="45728"/>
                </a:tc>
                <a:tc>
                  <a:txBody>
                    <a:bodyPr/>
                    <a:lstStyle/>
                    <a:p>
                      <a:r>
                        <a:rPr lang="en-IN" sz="1600" dirty="0">
                          <a:latin typeface="Times New Roman" panose="02020603050405020304" pitchFamily="18" charset="0"/>
                          <a:cs typeface="Times New Roman" panose="02020603050405020304" pitchFamily="18" charset="0"/>
                        </a:rPr>
                        <a:t>Publication (Name of the Journal/Conference</a:t>
                      </a:r>
                      <a:r>
                        <a:rPr lang="en-IN" sz="1600" baseline="0" dirty="0">
                          <a:latin typeface="Times New Roman" panose="02020603050405020304" pitchFamily="18" charset="0"/>
                          <a:cs typeface="Times New Roman" panose="02020603050405020304" pitchFamily="18" charset="0"/>
                        </a:rPr>
                        <a:t> proceedings with Year)</a:t>
                      </a:r>
                      <a:endParaRPr lang="en-IN" sz="1600" dirty="0">
                        <a:latin typeface="Times New Roman" panose="02020603050405020304" pitchFamily="18" charset="0"/>
                        <a:cs typeface="Times New Roman" panose="02020603050405020304" pitchFamily="18" charset="0"/>
                      </a:endParaRPr>
                    </a:p>
                  </a:txBody>
                  <a:tcPr marT="45728" marB="45728"/>
                </a:tc>
                <a:tc>
                  <a:txBody>
                    <a:bodyPr/>
                    <a:lstStyle/>
                    <a:p>
                      <a:r>
                        <a:rPr lang="en-IN" sz="1600" dirty="0">
                          <a:latin typeface="Times New Roman" panose="02020603050405020304" pitchFamily="18" charset="0"/>
                          <a:cs typeface="Times New Roman" panose="02020603050405020304" pitchFamily="18" charset="0"/>
                        </a:rPr>
                        <a:t>Algorithm/Methodology adopted</a:t>
                      </a:r>
                    </a:p>
                  </a:txBody>
                  <a:tcPr marT="45728" marB="45728"/>
                </a:tc>
                <a:tc>
                  <a:txBody>
                    <a:bodyPr/>
                    <a:lstStyle/>
                    <a:p>
                      <a:r>
                        <a:rPr lang="en-IN" sz="1600" dirty="0">
                          <a:latin typeface="Times New Roman" panose="02020603050405020304" pitchFamily="18" charset="0"/>
                          <a:cs typeface="Times New Roman" panose="02020603050405020304" pitchFamily="18" charset="0"/>
                        </a:rPr>
                        <a:t>Limitations</a:t>
                      </a:r>
                    </a:p>
                  </a:txBody>
                  <a:tcPr marT="45728" marB="45728"/>
                </a:tc>
                <a:extLst>
                  <a:ext uri="{0D108BD9-81ED-4DB2-BD59-A6C34878D82A}">
                    <a16:rowId xmlns:a16="http://schemas.microsoft.com/office/drawing/2014/main" val="1339749209"/>
                  </a:ext>
                </a:extLst>
              </a:tr>
              <a:tr h="370901">
                <a:tc>
                  <a:txBody>
                    <a:bodyPr/>
                    <a:lstStyle/>
                    <a:p>
                      <a:r>
                        <a:rPr lang="en-US" dirty="0">
                          <a:latin typeface="Times New Roman" panose="02020603050405020304" pitchFamily="18" charset="0"/>
                          <a:cs typeface="Times New Roman" panose="02020603050405020304" pitchFamily="18" charset="0"/>
                        </a:rPr>
                        <a:t>5.</a:t>
                      </a:r>
                      <a:endParaRPr lang="en-IN"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ea typeface="Calibri" panose="020F0502020204030204" pitchFamily="34" charset="0"/>
                          <a:cs typeface="Times New Roman" panose="02020603050405020304" pitchFamily="18" charset="0"/>
                        </a:rPr>
                        <a:t>FGPA Implementation of Pong Game</a:t>
                      </a:r>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ea typeface="Calibri" panose="020F0502020204030204" pitchFamily="34" charset="0"/>
                          <a:cs typeface="Times New Roman" panose="02020603050405020304" pitchFamily="18" charset="0"/>
                        </a:rPr>
                        <a:t>Shith,T.H., Huang, Y.T., Tsai, J.T.,</a:t>
                      </a:r>
                    </a:p>
                  </a:txBody>
                  <a:tcPr/>
                </a:tc>
                <a:tc>
                  <a:txBody>
                    <a:bodyPr/>
                    <a:lstStyle/>
                    <a:p>
                      <a:r>
                        <a:rPr lang="en-US" sz="1600"/>
                        <a:t>Federated Conference on Computer Science and Information Systems, 2022</a:t>
                      </a:r>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Difficulty modes are available like easy, medium  and hard</a:t>
                      </a:r>
                    </a:p>
                    <a:p>
                      <a:pPr marL="285750" marR="0" lvl="0" indent="-2857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600" dirty="0" err="1">
                          <a:latin typeface="Times New Roman" panose="02020603050405020304" pitchFamily="18" charset="0"/>
                          <a:cs typeface="Times New Roman" panose="02020603050405020304" pitchFamily="18" charset="0"/>
                        </a:rPr>
                        <a:t>Algorithm:Finite</a:t>
                      </a:r>
                      <a:r>
                        <a:rPr lang="en-IN" sz="1600" dirty="0">
                          <a:latin typeface="Times New Roman" panose="02020603050405020304" pitchFamily="18" charset="0"/>
                          <a:cs typeface="Times New Roman" panose="02020603050405020304" pitchFamily="18" charset="0"/>
                        </a:rPr>
                        <a:t> State Machine</a:t>
                      </a:r>
                    </a:p>
                    <a:p>
                      <a:pPr marL="285750" indent="-28575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Connected only via VGA cable monitor</a:t>
                      </a:r>
                    </a:p>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Limited resources such as on-chip, memory, power consumption</a:t>
                      </a:r>
                    </a:p>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Accuracy:50.2%</a:t>
                      </a:r>
                    </a:p>
                  </a:txBody>
                  <a:tcPr/>
                </a:tc>
                <a:extLst>
                  <a:ext uri="{0D108BD9-81ED-4DB2-BD59-A6C34878D82A}">
                    <a16:rowId xmlns:a16="http://schemas.microsoft.com/office/drawing/2014/main" val="3118891209"/>
                  </a:ext>
                </a:extLst>
              </a:tr>
            </a:tbl>
          </a:graphicData>
        </a:graphic>
      </p:graphicFrame>
      <p:sp>
        <p:nvSpPr>
          <p:cNvPr id="5" name="Slide Number Placeholder 4">
            <a:extLst>
              <a:ext uri="{FF2B5EF4-FFF2-40B4-BE49-F238E27FC236}">
                <a16:creationId xmlns:a16="http://schemas.microsoft.com/office/drawing/2014/main" id="{11E65CE4-D6A8-BDF5-0ACA-2557BDE9DFDF}"/>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B15945B7-1301-4A2B-9852-61BB0A815F76}" type="slidenum">
              <a:rPr lang="en-US" altLang="en-US">
                <a:solidFill>
                  <a:srgbClr val="898989"/>
                </a:solidFill>
              </a:rPr>
              <a:pPr/>
              <a:t>7</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348572" y="251046"/>
            <a:ext cx="2533319" cy="659958"/>
          </a:xfrm>
          <a:prstGeom prst="rect">
            <a:avLst/>
          </a:prstGeom>
          <a:ln/>
        </p:spPr>
      </p:pic>
    </p:spTree>
    <p:extLst>
      <p:ext uri="{BB962C8B-B14F-4D97-AF65-F5344CB8AC3E}">
        <p14:creationId xmlns:p14="http://schemas.microsoft.com/office/powerpoint/2010/main" val="2885523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0F69A7B1-B608-F2E1-27B4-37173D4CC58E}"/>
              </a:ext>
            </a:extLst>
          </p:cNvPr>
          <p:cNvSpPr>
            <a:spLocks noGrp="1" noChangeArrowheads="1"/>
          </p:cNvSpPr>
          <p:nvPr>
            <p:ph type="title"/>
          </p:nvPr>
        </p:nvSpPr>
        <p:spPr>
          <a:xfrm>
            <a:off x="660400" y="581025"/>
            <a:ext cx="7886700" cy="1325563"/>
          </a:xfrm>
        </p:spPr>
        <p:txBody>
          <a:bodyPr rtlCol="0">
            <a:normAutofit/>
          </a:bodyPr>
          <a:lstStyle/>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Problem Definition</a:t>
            </a:r>
            <a:endParaRPr lang="en-US" altLang="en-US"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10243" name="Rectangle 3">
            <a:extLst>
              <a:ext uri="{FF2B5EF4-FFF2-40B4-BE49-F238E27FC236}">
                <a16:creationId xmlns:a16="http://schemas.microsoft.com/office/drawing/2014/main" id="{F5AABF87-2C38-54B0-ACCC-86F047AB18E5}"/>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F330BDF4-F01E-717D-367C-95002BD800F6}"/>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65F280EA-916B-D168-6197-0C1C4C85477E}"/>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793D3B8D-1543-4F83-9E68-EAF9934378FF}" type="slidenum">
              <a:rPr lang="en-US" altLang="en-US">
                <a:solidFill>
                  <a:srgbClr val="898989"/>
                </a:solidFill>
              </a:rPr>
              <a:pPr/>
              <a:t>8</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8" name="TextBox 7">
            <a:extLst>
              <a:ext uri="{FF2B5EF4-FFF2-40B4-BE49-F238E27FC236}">
                <a16:creationId xmlns:a16="http://schemas.microsoft.com/office/drawing/2014/main" id="{DE0D72A3-ADDF-445B-A767-C0CD006E1F0D}"/>
              </a:ext>
            </a:extLst>
          </p:cNvPr>
          <p:cNvSpPr txBox="1"/>
          <p:nvPr/>
        </p:nvSpPr>
        <p:spPr>
          <a:xfrm>
            <a:off x="76200" y="1740520"/>
            <a:ext cx="10048461" cy="4524315"/>
          </a:xfrm>
          <a:prstGeom prst="rect">
            <a:avLst/>
          </a:prstGeom>
          <a:noFill/>
        </p:spPr>
        <p:txBody>
          <a:bodyPr wrap="square" rtlCol="0">
            <a:spAutoFit/>
          </a:bodyPr>
          <a:lstStyle/>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Lack of natural and intuitive control for this player</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Difficulty in executing precise shots, such as spins and serves.</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Limitations in replicating the physical</a:t>
            </a:r>
            <a:r>
              <a:rPr lang="en-IN" sz="2400" dirty="0">
                <a:ln w="0"/>
                <a:latin typeface="Times New Roman" panose="02020603050405020304" pitchFamily="18" charset="0"/>
                <a:cs typeface="Times New Roman" panose="02020603050405020304" pitchFamily="18" charset="0"/>
              </a:rPr>
              <a:t> movements of a real table </a:t>
            </a:r>
          </a:p>
          <a:p>
            <a:pPr marL="342900" indent="-342900">
              <a:buFont typeface="Arial" panose="020B0604020202020204" pitchFamily="34" charset="0"/>
              <a:buChar char="•"/>
            </a:pPr>
            <a:r>
              <a:rPr lang="en-IN" sz="2400" dirty="0">
                <a:ln w="0"/>
                <a:latin typeface="Times New Roman" panose="02020603050405020304" pitchFamily="18" charset="0"/>
                <a:cs typeface="Times New Roman" panose="02020603050405020304" pitchFamily="18" charset="0"/>
              </a:rPr>
              <a:t>tennis player.</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I</a:t>
            </a:r>
            <a:r>
              <a:rPr lang="en-IN" sz="2400" dirty="0">
                <a:ln w="0"/>
                <a:latin typeface="Times New Roman" panose="02020603050405020304" pitchFamily="18" charset="0"/>
                <a:cs typeface="Times New Roman" panose="02020603050405020304" pitchFamily="18" charset="0"/>
              </a:rPr>
              <a:t>naccurate representation of player’s intent and skill level.</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D</a:t>
            </a:r>
            <a:r>
              <a:rPr lang="en-IN" sz="2400" dirty="0">
                <a:ln w="0"/>
                <a:latin typeface="Times New Roman" panose="02020603050405020304" pitchFamily="18" charset="0"/>
                <a:cs typeface="Times New Roman" panose="02020603050405020304" pitchFamily="18" charset="0"/>
              </a:rPr>
              <a:t>ecreased player engagement and enjoyment</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Potential hindrance to the growth and development of the game</a:t>
            </a:r>
          </a:p>
          <a:p>
            <a:pPr marL="342900" indent="-342900"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Lack of access to coaching and guidance for learning table tennis</a:t>
            </a:r>
          </a:p>
          <a:p>
            <a:pPr marL="342900" indent="-342900"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Difficulty in finding a coach or someone experienced to play with</a:t>
            </a:r>
          </a:p>
          <a:p>
            <a:pPr marL="342900" indent="-342900"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need for software that can perform the job of a coach and provide      recommendations for improvement</a:t>
            </a:r>
          </a:p>
          <a:p>
            <a:pPr marL="342900" indent="-342900">
              <a:buFont typeface="Arial" panose="020B0604020202020204" pitchFamily="34" charset="0"/>
              <a:buChar char="•"/>
            </a:pPr>
            <a:endParaRPr lang="en-GB" sz="2400" dirty="0">
              <a:ln w="0"/>
              <a:effectLst>
                <a:outerShdw blurRad="38100" dist="19050" dir="2700000" algn="tl" rotWithShape="0">
                  <a:schemeClr val="dk1">
                    <a:alpha val="40000"/>
                  </a:schemeClr>
                </a:outerShdw>
              </a:effectLs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C0C9BAF4-1A4F-A42D-049D-26B277FE1F90}"/>
              </a:ext>
            </a:extLst>
          </p:cNvPr>
          <p:cNvSpPr>
            <a:spLocks noGrp="1" noChangeArrowheads="1"/>
          </p:cNvSpPr>
          <p:nvPr>
            <p:ph type="title"/>
          </p:nvPr>
        </p:nvSpPr>
        <p:spPr>
          <a:xfrm>
            <a:off x="660400" y="581025"/>
            <a:ext cx="7886700" cy="1325563"/>
          </a:xfrm>
        </p:spPr>
        <p:txBody>
          <a:bodyPr rtlCol="0">
            <a:normAutofit/>
          </a:bodyPr>
          <a:lstStyle/>
          <a:p>
            <a:pPr eaLnBrk="1" fontAlgn="auto" hangingPunct="1">
              <a:spcAft>
                <a:spcPts val="0"/>
              </a:spcAft>
              <a:defRPr/>
            </a:pPr>
            <a:r>
              <a:rPr lang="en-US" altLang="en-US" dirty="0">
                <a:solidFill>
                  <a:schemeClr val="tx1">
                    <a:lumMod val="75000"/>
                    <a:lumOff val="25000"/>
                  </a:schemeClr>
                </a:solidFill>
                <a:latin typeface="Times New Roman" panose="02020603050405020304" pitchFamily="18" charset="0"/>
                <a:cs typeface="Times New Roman" panose="02020603050405020304" pitchFamily="18" charset="0"/>
              </a:rPr>
              <a:t>Objective</a:t>
            </a:r>
          </a:p>
        </p:txBody>
      </p:sp>
      <p:sp>
        <p:nvSpPr>
          <p:cNvPr id="10243" name="Rectangle 3">
            <a:extLst>
              <a:ext uri="{FF2B5EF4-FFF2-40B4-BE49-F238E27FC236}">
                <a16:creationId xmlns:a16="http://schemas.microsoft.com/office/drawing/2014/main" id="{F80E7D1F-8044-5C62-237C-CE2A28C53EAE}"/>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CE36A0CE-53D6-87B8-1DDE-85E4E8B21BE1}"/>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5A01A68B-9214-51D1-CE86-A05133A8EA68}"/>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5F16B00A-EB03-47A7-99E1-6BA880D12178}" type="slidenum">
              <a:rPr lang="en-US" altLang="en-US">
                <a:solidFill>
                  <a:srgbClr val="898989"/>
                </a:solidFill>
              </a:rPr>
              <a:pPr/>
              <a:t>9</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9" name="TextBox 8">
            <a:extLst>
              <a:ext uri="{FF2B5EF4-FFF2-40B4-BE49-F238E27FC236}">
                <a16:creationId xmlns:a16="http://schemas.microsoft.com/office/drawing/2014/main" id="{4921DE66-3479-4358-9F0E-521F2B1D6DFC}"/>
              </a:ext>
            </a:extLst>
          </p:cNvPr>
          <p:cNvSpPr txBox="1"/>
          <p:nvPr/>
        </p:nvSpPr>
        <p:spPr>
          <a:xfrm>
            <a:off x="533400" y="2063563"/>
            <a:ext cx="8400719" cy="2677656"/>
          </a:xfrm>
          <a:prstGeom prst="rect">
            <a:avLst/>
          </a:prstGeom>
          <a:noFill/>
        </p:spPr>
        <p:txBody>
          <a:bodyPr wrap="square" rtlCol="0">
            <a:spAutoFit/>
          </a:bodyPr>
          <a:lstStyle/>
          <a:p>
            <a:pPr marL="457200" indent="-457200">
              <a:buFont typeface="Arial" panose="020B0604020202020204" pitchFamily="34" charset="0"/>
              <a:buChar char="•"/>
            </a:pPr>
            <a:r>
              <a:rPr lang="en-US" sz="2400" dirty="0">
                <a:ln w="0"/>
                <a:solidFill>
                  <a:sysClr val="windowText" lastClr="000000"/>
                </a:solidFill>
                <a:latin typeface="Times New Roman" panose="02020603050405020304" pitchFamily="18" charset="0"/>
                <a:cs typeface="Times New Roman" panose="02020603050405020304" pitchFamily="18" charset="0"/>
              </a:rPr>
              <a:t>Controls the bats on the screen using hand gesture in multiplayer</a:t>
            </a:r>
          </a:p>
          <a:p>
            <a:pPr marL="457200" indent="-457200">
              <a:buFont typeface="Arial" panose="020B0604020202020204" pitchFamily="34" charset="0"/>
              <a:buChar char="•"/>
            </a:pPr>
            <a:r>
              <a:rPr lang="en-US" sz="2400" b="0" i="0" dirty="0">
                <a:solidFill>
                  <a:sysClr val="windowText" lastClr="000000"/>
                </a:solidFill>
                <a:effectLst/>
                <a:latin typeface="Times New Roman" panose="02020603050405020304" pitchFamily="18" charset="0"/>
                <a:cs typeface="Times New Roman" panose="02020603050405020304" pitchFamily="18" charset="0"/>
              </a:rPr>
              <a:t>Hit the ball back using computer-controlled AI bat in one side</a:t>
            </a:r>
          </a:p>
          <a:p>
            <a:pPr marL="457200" indent="-457200">
              <a:buFont typeface="Arial" panose="020B0604020202020204" pitchFamily="34" charset="0"/>
              <a:buChar char="•"/>
            </a:pPr>
            <a:r>
              <a:rPr lang="en-US" sz="2400" b="0" i="0" dirty="0">
                <a:solidFill>
                  <a:sysClr val="windowText" lastClr="000000"/>
                </a:solidFill>
                <a:effectLst/>
                <a:latin typeface="Times New Roman" panose="02020603050405020304" pitchFamily="18" charset="0"/>
                <a:cs typeface="Times New Roman" panose="02020603050405020304" pitchFamily="18" charset="0"/>
              </a:rPr>
              <a:t>Compete against the computer AI to achieve the highest score.</a:t>
            </a:r>
            <a:endParaRPr lang="en-US" sz="2400" dirty="0">
              <a:solidFill>
                <a:sysClr val="windowText" lastClr="00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b="0" i="0" dirty="0">
                <a:solidFill>
                  <a:sysClr val="windowText" lastClr="000000"/>
                </a:solidFill>
                <a:effectLst/>
                <a:latin typeface="Times New Roman" panose="02020603050405020304" pitchFamily="18" charset="0"/>
                <a:cs typeface="Times New Roman" panose="02020603050405020304" pitchFamily="18" charset="0"/>
              </a:rPr>
              <a:t>Aim to score points by strategically hitting the ball past the computer’s bat and onto the other side of the screen.</a:t>
            </a:r>
          </a:p>
          <a:p>
            <a:pPr marL="457200" indent="-457200">
              <a:buFont typeface="Arial" panose="020B0604020202020204" pitchFamily="34" charset="0"/>
              <a:buChar char="•"/>
            </a:pPr>
            <a:r>
              <a:rPr lang="en-US" sz="2400" dirty="0">
                <a:ln w="0"/>
                <a:solidFill>
                  <a:sysClr val="windowText" lastClr="000000"/>
                </a:solidFill>
                <a:latin typeface="Times New Roman" panose="02020603050405020304" pitchFamily="18" charset="0"/>
                <a:cs typeface="Times New Roman" panose="02020603050405020304" pitchFamily="18" charset="0"/>
              </a:rPr>
              <a:t>Direction of the ball depends on our hand movement</a:t>
            </a:r>
            <a:endParaRPr lang="en-IN" sz="2400" dirty="0">
              <a:ln w="0"/>
              <a:solidFill>
                <a:sysClr val="windowText" lastClr="000000"/>
              </a:solidFill>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19729</TotalTime>
  <Words>1714</Words>
  <Application>Microsoft Office PowerPoint</Application>
  <PresentationFormat>On-screen Show (4:3)</PresentationFormat>
  <Paragraphs>218</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Calibri Light</vt:lpstr>
      <vt:lpstr>Söhne</vt:lpstr>
      <vt:lpstr>Times New Roman</vt:lpstr>
      <vt:lpstr>Wingdings</vt:lpstr>
      <vt:lpstr>Office Theme</vt:lpstr>
      <vt:lpstr> Department of Computer Science and Engineering  CSB4243 – DESIGN PROJECT  1  TABLE TENNIS USING HAND GESTURE Review-2</vt:lpstr>
      <vt:lpstr>Agenda for Review2</vt:lpstr>
      <vt:lpstr>Introduction</vt:lpstr>
      <vt:lpstr>Goals and Motivation</vt:lpstr>
      <vt:lpstr> Literature review/Existing Systems </vt:lpstr>
      <vt:lpstr> Literature review/Existing Systems </vt:lpstr>
      <vt:lpstr> Literature review/Existing Systems </vt:lpstr>
      <vt:lpstr>Problem Definition</vt:lpstr>
      <vt:lpstr>Objective</vt:lpstr>
      <vt:lpstr>Proposed System/Work</vt:lpstr>
      <vt:lpstr>PowerPoint Presentation</vt:lpstr>
      <vt:lpstr>PowerPoint Presentation</vt:lpstr>
      <vt:lpstr>PowerPoint Presentation</vt:lpstr>
      <vt:lpstr>Module List</vt:lpstr>
      <vt:lpstr>Modular Description</vt:lpstr>
      <vt:lpstr>Screenshots</vt:lpstr>
      <vt:lpstr>Contribution of Team members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Swa234319</dc:creator>
  <cp:lastModifiedBy>Dharshan Rithvik</cp:lastModifiedBy>
  <cp:revision>254</cp:revision>
  <dcterms:created xsi:type="dcterms:W3CDTF">1601-01-01T00:00:00Z</dcterms:created>
  <dcterms:modified xsi:type="dcterms:W3CDTF">2023-05-13T05:12:23Z</dcterms:modified>
</cp:coreProperties>
</file>